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73" r:id="rId5"/>
    <p:sldId id="272" r:id="rId6"/>
    <p:sldId id="259" r:id="rId7"/>
    <p:sldId id="274" r:id="rId8"/>
    <p:sldId id="281" r:id="rId9"/>
    <p:sldId id="260" r:id="rId10"/>
    <p:sldId id="276" r:id="rId11"/>
    <p:sldId id="266" r:id="rId12"/>
    <p:sldId id="261" r:id="rId13"/>
    <p:sldId id="283" r:id="rId14"/>
    <p:sldId id="262" r:id="rId15"/>
    <p:sldId id="282" r:id="rId16"/>
    <p:sldId id="284" r:id="rId17"/>
    <p:sldId id="285" r:id="rId18"/>
    <p:sldId id="280" r:id="rId19"/>
    <p:sldId id="279" r:id="rId20"/>
    <p:sldId id="267" r:id="rId21"/>
    <p:sldId id="277" r:id="rId22"/>
    <p:sldId id="286" r:id="rId23"/>
    <p:sldId id="278" r:id="rId24"/>
  </p:sldIdLst>
  <p:sldSz cx="18288000" cy="10287000"/>
  <p:notesSz cx="7104063" cy="102346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40902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C9BE"/>
    <a:srgbClr val="236F68"/>
    <a:srgbClr val="38AEA3"/>
    <a:srgbClr val="5DD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6" autoAdjust="0"/>
    <p:restoredTop sz="84358" autoAdjust="0"/>
  </p:normalViewPr>
  <p:slideViewPr>
    <p:cSldViewPr snapToGrid="0" snapToObjects="1">
      <p:cViewPr varScale="1">
        <p:scale>
          <a:sx n="63" d="100"/>
          <a:sy n="63" d="100"/>
        </p:scale>
        <p:origin x="1404" y="66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297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7"/>
          </a:xfrm>
          <a:prstGeom prst="rect">
            <a:avLst/>
          </a:prstGeom>
        </p:spPr>
        <p:txBody>
          <a:bodyPr vert="horz" lIns="55477" tIns="27738" rIns="55477" bIns="27738"/>
          <a:lstStyle>
            <a:lvl1pPr algn="l">
              <a:defRPr sz="7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540" y="1"/>
            <a:ext cx="3078427" cy="513507"/>
          </a:xfrm>
          <a:prstGeom prst="rect">
            <a:avLst/>
          </a:prstGeom>
        </p:spPr>
        <p:txBody>
          <a:bodyPr vert="horz" lIns="55477" tIns="27738" rIns="55477" bIns="27738"/>
          <a:lstStyle>
            <a:lvl1pPr algn="r">
              <a:defRPr sz="700"/>
            </a:lvl1pPr>
          </a:lstStyle>
          <a:p>
            <a:pPr lvl="0">
              <a:defRPr/>
            </a:pPr>
            <a:fld id="{0B27FD23-188A-49E6-97A3-5751516DA1D2}" type="datetime1">
              <a:rPr lang="ko-KR" altLang="en-US"/>
              <a:pPr lvl="0">
                <a:defRPr/>
              </a:pPr>
              <a:t>2024-08-23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anchor="b"/>
          <a:lstStyle>
            <a:lvl1pPr algn="l">
              <a:defRPr sz="7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54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anchor="b"/>
          <a:lstStyle>
            <a:lvl1pPr algn="r">
              <a:defRPr sz="700"/>
            </a:lvl1pPr>
          </a:lstStyle>
          <a:p>
            <a:pPr lvl="0">
              <a:defRPr/>
            </a:pPr>
            <a:fld id="{34C265E4-EFE2-4F0C-B33C-67C7FDC5BB2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477" tIns="27738" rIns="55477" bIns="27738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 </a:t>
            </a:r>
            <a:r>
              <a:rPr lang="en-US" altLang="ko-KR" sz="1200" b="1" i="0" u="none" strike="noStrike" dirty="0"/>
              <a:t>HPE(Human Pose Estimation)</a:t>
            </a:r>
            <a:r>
              <a:rPr lang="ko-KR" altLang="en-US" sz="1200" b="1" i="0" u="none" strike="noStrike" dirty="0"/>
              <a:t>를 통한 환자 관리 모듈 개발에</a:t>
            </a:r>
            <a:r>
              <a:rPr lang="en-US" altLang="ko-KR" sz="1200" b="1" i="0" u="none" strike="noStrike" dirty="0"/>
              <a:t> </a:t>
            </a:r>
            <a:r>
              <a:rPr lang="ko-KR" altLang="en-US" sz="1200" b="1" i="0" u="none" strike="noStrike" dirty="0"/>
              <a:t>대해 발표할 </a:t>
            </a:r>
            <a:r>
              <a:rPr lang="en-US" altLang="ko-KR" sz="1200" b="1" i="0" u="none" strike="noStrike" dirty="0"/>
              <a:t>OWO </a:t>
            </a:r>
            <a:r>
              <a:rPr lang="ko-KR" altLang="en-US" sz="1200" b="1" i="0" u="none" strike="noStrike" dirty="0"/>
              <a:t>팀이며 발표를 맡은 팀장 </a:t>
            </a:r>
            <a:r>
              <a:rPr lang="ko-KR" altLang="en-US" sz="1200" b="1" i="0" u="none" strike="noStrike" dirty="0" err="1"/>
              <a:t>하규승입니다</a:t>
            </a:r>
            <a:r>
              <a:rPr lang="en-US" altLang="ko-KR" sz="1200" b="1" i="0" u="none" strike="noStrike" dirty="0"/>
              <a:t>. </a:t>
            </a:r>
            <a:r>
              <a:rPr lang="ko-KR" altLang="en-US" sz="1200" b="1" i="0" u="none" strike="noStrike" dirty="0"/>
              <a:t>저희의 서비스 형태는 앱 및 </a:t>
            </a:r>
            <a:r>
              <a:rPr lang="ko-KR" altLang="en-US" sz="1200" b="1" i="0" u="none" strike="noStrike" dirty="0" err="1"/>
              <a:t>인베디드로</a:t>
            </a:r>
            <a:r>
              <a:rPr lang="ko-KR" altLang="en-US" sz="1200" b="1" i="0" u="none" strike="noStrike" dirty="0"/>
              <a:t> 진행될 예정입니다</a:t>
            </a:r>
            <a:r>
              <a:rPr lang="en-US" altLang="ko-KR" sz="1200" b="1" i="0" u="none" strike="noStrike" dirty="0"/>
              <a:t>.</a:t>
            </a:r>
            <a:endParaRPr lang="ko-KR" altLang="en-US" sz="1200" b="1" i="0" u="none" strike="noStrike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477" tIns="27738" rIns="55477" bIns="27738"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4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Android Studio, Kotlin – </a:t>
            </a:r>
            <a:r>
              <a:rPr lang="ko-KR" altLang="en-US" dirty="0"/>
              <a:t>앱 </a:t>
            </a:r>
            <a:r>
              <a:rPr lang="ko-KR" altLang="en-US" dirty="0" err="1"/>
              <a:t>개발시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en-US" altLang="ko-KR" dirty="0"/>
              <a:t>Python – </a:t>
            </a:r>
            <a:r>
              <a:rPr lang="ko-KR" altLang="en-US" dirty="0"/>
              <a:t>학습부분 및 </a:t>
            </a:r>
            <a:r>
              <a:rPr lang="en-US" altLang="ko-KR" dirty="0"/>
              <a:t>html </a:t>
            </a:r>
            <a:r>
              <a:rPr lang="ko-KR" altLang="en-US" dirty="0"/>
              <a:t>서버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182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카메라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게이트웨이간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통신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게이트웨이에서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통신을 이용한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페이지 생성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 페이지를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띄우는 형태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206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카메라 </a:t>
            </a:r>
            <a:r>
              <a:rPr lang="en-US" altLang="ko-KR" dirty="0"/>
              <a:t>–</a:t>
            </a:r>
            <a:r>
              <a:rPr lang="ko-KR" altLang="en-US" dirty="0"/>
              <a:t> 게이트웨이간 </a:t>
            </a:r>
            <a:r>
              <a:rPr lang="en-US" altLang="ko-KR" dirty="0"/>
              <a:t>MIPI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게이트웨이에서 </a:t>
            </a:r>
            <a:r>
              <a:rPr lang="en-US" altLang="ko-KR" dirty="0"/>
              <a:t>IP</a:t>
            </a:r>
            <a:r>
              <a:rPr lang="ko-KR" altLang="en-US" dirty="0"/>
              <a:t>통신이 </a:t>
            </a:r>
            <a:r>
              <a:rPr lang="ko-KR" altLang="en-US" dirty="0" err="1"/>
              <a:t>정상작동함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66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처음엔 직접 만든 모델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사용해보려했음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데이터의 연속성에 주목하여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LSTM, GRU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등의 다양한 모델구조 시험해 보았으나 정확성이 너무 떨어짐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161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이미 있는 모델 사용하기로 결정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개발된지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오래되어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Stable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PoseNet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PoseNet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각 관절을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관리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가지의 관절을 확인함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위는 공식 사이트에서 제공한 사진임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30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550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Android </a:t>
            </a:r>
            <a:r>
              <a:rPr lang="en-US" altLang="ko-KR" dirty="0" err="1"/>
              <a:t>Webview</a:t>
            </a:r>
            <a:r>
              <a:rPr lang="ko-KR" altLang="en-US" dirty="0"/>
              <a:t>를 이용해 구현</a:t>
            </a:r>
            <a:r>
              <a:rPr lang="en-US" altLang="ko-KR" dirty="0"/>
              <a:t>, </a:t>
            </a:r>
            <a:r>
              <a:rPr lang="ko-KR" altLang="en-US" dirty="0"/>
              <a:t>다른 기능은 추후 구현 예정</a:t>
            </a:r>
          </a:p>
        </p:txBody>
      </p:sp>
    </p:spTree>
    <p:extLst>
      <p:ext uri="{BB962C8B-B14F-4D97-AF65-F5344CB8AC3E}">
        <p14:creationId xmlns:p14="http://schemas.microsoft.com/office/powerpoint/2010/main" val="3396454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현재 개발환경은 너무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오버스펙임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낮출곳이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많다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(8GB -&gt; 4GB model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등등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보드 이식 시도 예정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GPIO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확장 모듈을 이용한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ESP-32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호환 보드로의 이식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라즈베리파이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505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 학습 및 선정에 시간이 많이 소요되어 애플리케이션 기능이 많이 빈약한 편임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남은 개발기간을 배정하여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앱기능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지속적 개선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02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322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오류가 자주 발생하는 센서를 이용하는 기존 방식과는 달리 카메라로 실제 상황을 </a:t>
            </a:r>
            <a:r>
              <a:rPr lang="en-US" altLang="ko-KR" dirty="0"/>
              <a:t>24</a:t>
            </a:r>
            <a:r>
              <a:rPr lang="ko-KR" altLang="en-US" dirty="0"/>
              <a:t>시간 확인할 수 있어 더 정확하고 오류 발생 시에도 직접 영상을 확인하여 </a:t>
            </a:r>
            <a:r>
              <a:rPr lang="en-US" altLang="ko-KR" dirty="0"/>
              <a:t>119</a:t>
            </a:r>
            <a:r>
              <a:rPr lang="ko-KR" altLang="en-US" dirty="0"/>
              <a:t>에 구조요청을 할 수 있어 고독사 예방에 </a:t>
            </a:r>
            <a:r>
              <a:rPr lang="ko-KR" altLang="en-US" dirty="0" err="1"/>
              <a:t>효과적일것입니다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통화기능 탑재로 영상 촬영에 제한되지 않고 필요시 쌍방향 통신이 가능하여 현 상황을 좀 더 상세히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37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090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다른 센서 이용 추가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10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17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noFill/>
          <a:ln w="12700" cap="flat" cmpd="sng" algn="ctr">
            <a:solidFill>
              <a:prstClr val="black"/>
            </a:solidFill>
            <a:prstDash val="solid"/>
            <a:round/>
            <a:headEnd w="med" len="med"/>
            <a:tailEnd w="med" len="med"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6" y="4861441"/>
            <a:ext cx="5683250" cy="460557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또한 그래프를 보면</a:t>
            </a:r>
            <a:r>
              <a:rPr lang="en-US" altLang="ko-KR" dirty="0"/>
              <a:t>, </a:t>
            </a:r>
            <a:r>
              <a:rPr lang="ko-KR" altLang="en-US" dirty="0"/>
              <a:t>보건복지부에 의하면 고독사 비율이 높아 지고 있으며 특히 고령의 나이대에서 높이 분포하고 있습니다</a:t>
            </a:r>
            <a:r>
              <a:rPr lang="en-US" altLang="ko-KR" dirty="0"/>
              <a:t>. </a:t>
            </a:r>
            <a:r>
              <a:rPr lang="ko-KR" altLang="en-US" dirty="0"/>
              <a:t>지역별로 고령인구를 확인해보면 부산은 고령인구 비중이 </a:t>
            </a:r>
            <a:r>
              <a:rPr lang="en-US" altLang="ko-KR" dirty="0"/>
              <a:t>22.2%</a:t>
            </a:r>
            <a:r>
              <a:rPr lang="ko-KR" altLang="en-US" dirty="0"/>
              <a:t>로 상위권에 위치하고 있어 고독사 비율이 더욱 높아질 것이라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247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고독사 및 고령화로 인한 사회적 문제가 발생하고 있으며 이를 해결하기 위하여 각종 센서를 이용해 환자</a:t>
            </a:r>
            <a:r>
              <a:rPr lang="en-US" altLang="ko-KR" dirty="0"/>
              <a:t>, </a:t>
            </a:r>
            <a:r>
              <a:rPr lang="ko-KR" altLang="en-US" sz="1200" b="0" i="0" u="none" strike="noStrike" dirty="0">
                <a:solidFill>
                  <a:schemeClr val="tx1"/>
                </a:solidFill>
              </a:rPr>
              <a:t>독거노인 등 관리가 필요한 대상의 상태를 단순 예측하는 기존 방식과 달리 </a:t>
            </a:r>
            <a:r>
              <a:rPr lang="ko-KR" altLang="en-US" sz="1200" b="0" i="0" u="none" strike="noStrike" dirty="0">
                <a:solidFill>
                  <a:srgbClr val="FF0000"/>
                </a:solidFill>
              </a:rPr>
              <a:t>카메라를 이용하여 실시간으로 확인하고</a:t>
            </a:r>
            <a:r>
              <a:rPr lang="en-US" altLang="ko-KR" sz="1200" b="0" i="0" u="none" strike="noStrike" dirty="0">
                <a:solidFill>
                  <a:srgbClr val="FF0000"/>
                </a:solidFill>
              </a:rPr>
              <a:t>, </a:t>
            </a:r>
            <a:r>
              <a:rPr lang="ko-KR" altLang="en-US" sz="1200" b="0" i="0" u="none" strike="noStrike" dirty="0">
                <a:solidFill>
                  <a:srgbClr val="FF0000"/>
                </a:solidFill>
              </a:rPr>
              <a:t>위급 시 보호자에게 알리는 서비스를 개발하기로 하였습니다</a:t>
            </a:r>
            <a:r>
              <a:rPr lang="en-US" altLang="ko-KR" sz="1200" b="0" i="0" u="none" strike="noStrike" dirty="0">
                <a:solidFill>
                  <a:srgbClr val="FF0000"/>
                </a:solidFill>
              </a:rPr>
              <a:t>.</a:t>
            </a:r>
            <a:endParaRPr lang="ko-KR" altLang="en-US" sz="1200" b="0" i="0" u="none" strike="noStrike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2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고독사 및 고령화로 인한 사회적 문제가 발생하고 있으며 이를 해결하기 위하여 각종 센서를 이용해 환자</a:t>
            </a:r>
            <a:r>
              <a:rPr lang="en-US" altLang="ko-KR" dirty="0"/>
              <a:t>, </a:t>
            </a:r>
            <a:r>
              <a:rPr lang="ko-KR" altLang="en-US" sz="1200" b="0" i="0" u="none" strike="noStrike" dirty="0">
                <a:solidFill>
                  <a:schemeClr val="tx1"/>
                </a:solidFill>
              </a:rPr>
              <a:t>독거노인 등 관리가 필요한 대상의 상태를 단순 예측하는 기존 방식과 달리 </a:t>
            </a:r>
            <a:r>
              <a:rPr lang="ko-KR" altLang="en-US" sz="1200" b="0" i="0" u="none" strike="noStrike" dirty="0">
                <a:solidFill>
                  <a:srgbClr val="FF0000"/>
                </a:solidFill>
              </a:rPr>
              <a:t>카메라를 이용하여 실시간으로 확인하고</a:t>
            </a:r>
            <a:r>
              <a:rPr lang="en-US" altLang="ko-KR" sz="1200" b="0" i="0" u="none" strike="noStrike" dirty="0">
                <a:solidFill>
                  <a:srgbClr val="FF0000"/>
                </a:solidFill>
              </a:rPr>
              <a:t>, </a:t>
            </a:r>
            <a:r>
              <a:rPr lang="ko-KR" altLang="en-US" sz="1200" b="0" i="0" u="none" strike="noStrike" dirty="0">
                <a:solidFill>
                  <a:srgbClr val="FF0000"/>
                </a:solidFill>
              </a:rPr>
              <a:t>위급 시 보호자에게 알리는 서비스를 개발하기로 하였습니다</a:t>
            </a:r>
            <a:r>
              <a:rPr lang="en-US" altLang="ko-KR" sz="1200" b="0" i="0" u="none" strike="noStrike" dirty="0">
                <a:solidFill>
                  <a:srgbClr val="FF0000"/>
                </a:solidFill>
              </a:rPr>
              <a:t>.</a:t>
            </a:r>
            <a:endParaRPr lang="ko-KR" altLang="en-US" sz="1200" b="0" i="0" u="none" strike="noStrike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827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모듈 외형선정 </a:t>
            </a:r>
            <a:r>
              <a:rPr lang="ko-KR" altLang="en-US" dirty="0" err="1"/>
              <a:t>어쩌구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돔 및 </a:t>
            </a:r>
            <a:r>
              <a:rPr lang="ko-KR" altLang="en-US" dirty="0" err="1"/>
              <a:t>핀홀</a:t>
            </a:r>
            <a:r>
              <a:rPr lang="ko-KR" altLang="en-US" dirty="0"/>
              <a:t> 카메라 </a:t>
            </a:r>
            <a:r>
              <a:rPr lang="en-US" altLang="ko-KR" dirty="0"/>
              <a:t>2</a:t>
            </a:r>
            <a:r>
              <a:rPr lang="ko-KR" altLang="en-US" dirty="0"/>
              <a:t>가지 모두 출력 후 적용해보고 설치하기 좋은 외형으로 결정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615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선정한 모델 외형에 맞게 모델링 및 출력함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550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02CF68E-E57E-4621-B24B-702ADD235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" y="0"/>
            <a:ext cx="18287999" cy="11998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21F0D-50FE-4A31-AAF7-9A995C77D9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078" y="9648789"/>
            <a:ext cx="6750397" cy="317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1DB677-AED3-4D69-B840-26388E9237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" y="7735981"/>
            <a:ext cx="18287998" cy="15939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E397D9-8CFA-493E-A8D0-322CC1ADA2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-13143"/>
            <a:ext cx="18288000" cy="2089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40D2A3-3143-430A-83CC-8A515D65F9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35738" y="5864045"/>
            <a:ext cx="8611043" cy="253378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7A9C9C4-82DD-4616-BB9F-63DE8F04C46D}"/>
              </a:ext>
            </a:extLst>
          </p:cNvPr>
          <p:cNvSpPr/>
          <p:nvPr userDrawn="1"/>
        </p:nvSpPr>
        <p:spPr>
          <a:xfrm>
            <a:off x="463463" y="325677"/>
            <a:ext cx="3306871" cy="631410"/>
          </a:xfrm>
          <a:prstGeom prst="roundRect">
            <a:avLst>
              <a:gd name="adj" fmla="val 50000"/>
            </a:avLst>
          </a:prstGeom>
          <a:solidFill>
            <a:srgbClr val="00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8927F-0479-4C67-9E70-A6EDB39FF999}"/>
              </a:ext>
            </a:extLst>
          </p:cNvPr>
          <p:cNvSpPr txBox="1"/>
          <p:nvPr userDrawn="1"/>
        </p:nvSpPr>
        <p:spPr>
          <a:xfrm>
            <a:off x="559383" y="456716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 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PNU 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창의융합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SW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해커톤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0514F5-EBFA-453E-8F65-71F6216BB0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5670618" y="429278"/>
            <a:ext cx="1967728" cy="4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4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9372D4-2538-47FF-8F0D-ABAA9E7AD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3143"/>
            <a:ext cx="18288000" cy="208925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4174122-DD56-4E1F-A4C1-BF9F2D9D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79395"/>
            <a:ext cx="17237121" cy="795437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DA3E66-0E06-EEB5-BE9E-5744AB0342BF}"/>
              </a:ext>
            </a:extLst>
          </p:cNvPr>
          <p:cNvSpPr/>
          <p:nvPr userDrawn="1"/>
        </p:nvSpPr>
        <p:spPr>
          <a:xfrm>
            <a:off x="494066" y="607370"/>
            <a:ext cx="139485" cy="139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C6BF03B-5422-D762-4CF7-721C7EC89AD7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8C52D8E-1043-A227-BCE4-8FA766B4E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836759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3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 dirty="0"/>
              <a:t> </a:t>
            </a:r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3FB35F-9375-4701-9C13-AE6CF946C9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0618" y="429278"/>
            <a:ext cx="1967728" cy="4998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829656-408C-4462-9B71-7D3820608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42769" r="65994" b="6494"/>
          <a:stretch/>
        </p:blipFill>
        <p:spPr>
          <a:xfrm rot="17870458">
            <a:off x="12902935" y="5138212"/>
            <a:ext cx="6613957" cy="5783326"/>
          </a:xfrm>
          <a:custGeom>
            <a:avLst/>
            <a:gdLst>
              <a:gd name="connsiteX0" fmla="*/ 4767959 w 6613957"/>
              <a:gd name="connsiteY0" fmla="*/ 0 h 5783326"/>
              <a:gd name="connsiteX1" fmla="*/ 6613957 w 6613957"/>
              <a:gd name="connsiteY1" fmla="*/ 3495187 h 5783326"/>
              <a:gd name="connsiteX2" fmla="*/ 2281628 w 6613957"/>
              <a:gd name="connsiteY2" fmla="*/ 5783326 h 5783326"/>
              <a:gd name="connsiteX3" fmla="*/ 0 w 6613957"/>
              <a:gd name="connsiteY3" fmla="*/ 1463323 h 5783326"/>
              <a:gd name="connsiteX4" fmla="*/ 0 w 6613957"/>
              <a:gd name="connsiteY4" fmla="*/ 1314801 h 5783326"/>
              <a:gd name="connsiteX5" fmla="*/ 2489427 w 6613957"/>
              <a:gd name="connsiteY5" fmla="*/ 0 h 578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957" h="5783326">
                <a:moveTo>
                  <a:pt x="4767959" y="0"/>
                </a:moveTo>
                <a:lnTo>
                  <a:pt x="6613957" y="3495187"/>
                </a:lnTo>
                <a:lnTo>
                  <a:pt x="2281628" y="5783326"/>
                </a:lnTo>
                <a:lnTo>
                  <a:pt x="0" y="1463323"/>
                </a:lnTo>
                <a:lnTo>
                  <a:pt x="0" y="1314801"/>
                </a:lnTo>
                <a:lnTo>
                  <a:pt x="2489427" y="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901E-318A-42EE-A9B7-E22599DDD8D7}"/>
              </a:ext>
            </a:extLst>
          </p:cNvPr>
          <p:cNvSpPr txBox="1"/>
          <p:nvPr userDrawn="1"/>
        </p:nvSpPr>
        <p:spPr>
          <a:xfrm>
            <a:off x="16829903" y="9218141"/>
            <a:ext cx="12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4FB7B8-D2EA-485D-B71B-D5955EE0BCDA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37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C7744FD-6C16-8761-287A-5DF3B3B28EA5}"/>
              </a:ext>
            </a:extLst>
          </p:cNvPr>
          <p:cNvSpPr/>
          <p:nvPr userDrawn="1"/>
        </p:nvSpPr>
        <p:spPr>
          <a:xfrm>
            <a:off x="494066" y="607370"/>
            <a:ext cx="139485" cy="139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AF9064E-2315-7B75-EC0D-3B09C405BB0B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6325F69-921C-B7A6-F898-0436EBCD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599804"/>
            <a:ext cx="15773400" cy="482236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BA85C6C6-C674-3BD6-044D-8E0F72FDB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0879" y="265252"/>
            <a:ext cx="15773400" cy="334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9A23ABD6-1E61-6802-034E-EAF1652BC1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416592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2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 dirty="0"/>
              <a:t> </a:t>
            </a:r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45A2D4-15C6-961C-F37F-1B3FF340F3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85581" y="7038461"/>
            <a:ext cx="2785730" cy="27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6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storage.googleapis.com/download.tensorflow.org/models/tflite/posenet_mobilenet_v1_100_257x257_multi_kpt_stripped.tflit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.boannews.com/html/detail.html?idx=125345" TargetMode="External"/><Relationship Id="rId7" Type="http://schemas.openxmlformats.org/officeDocument/2006/relationships/hyperlink" Target="https://paperswithcode.com/dataset/human3-6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3d.imar.ro/chi3d" TargetMode="External"/><Relationship Id="rId5" Type="http://schemas.openxmlformats.org/officeDocument/2006/relationships/hyperlink" Target="https://sc3d.imar.ro/humansc3d" TargetMode="External"/><Relationship Id="rId4" Type="http://schemas.openxmlformats.org/officeDocument/2006/relationships/hyperlink" Target="https://m.boannews.com/html/detail.html?idx=12534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4"/>
          <p:cNvSpPr/>
          <p:nvPr/>
        </p:nvSpPr>
        <p:spPr>
          <a:xfrm>
            <a:off x="955673" y="2794160"/>
            <a:ext cx="16376651" cy="189929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i="0" u="none" strike="noStrike" dirty="0"/>
              <a:t>HPE(Human Pose Estimation)</a:t>
            </a:r>
            <a:r>
              <a:rPr sz="4800" b="1" i="0" u="none" strike="noStrike" dirty="0"/>
              <a:t>를 </a:t>
            </a:r>
            <a:r>
              <a:rPr sz="4800" b="1" i="0" u="none" strike="noStrike" dirty="0" err="1"/>
              <a:t>통한</a:t>
            </a:r>
            <a:r>
              <a:rPr sz="4800" b="1" i="0" u="none" strike="noStrike" dirty="0"/>
              <a:t> </a:t>
            </a:r>
            <a:r>
              <a:rPr sz="4800" b="1" i="0" u="none" strike="noStrike" dirty="0" err="1"/>
              <a:t>환자</a:t>
            </a:r>
            <a:r>
              <a:rPr sz="4800" b="1" i="0" u="none" strike="noStrike" dirty="0"/>
              <a:t> </a:t>
            </a:r>
            <a:r>
              <a:rPr sz="4800" b="1" i="0" u="none" strike="noStrike" dirty="0" err="1"/>
              <a:t>관리</a:t>
            </a:r>
            <a:r>
              <a:rPr sz="4800" b="1" i="0" u="none" strike="noStrike" dirty="0"/>
              <a:t> </a:t>
            </a:r>
            <a:r>
              <a:rPr sz="4800" b="1" i="0" u="none" strike="noStrike" dirty="0" err="1"/>
              <a:t>모듈</a:t>
            </a:r>
            <a:r>
              <a:rPr sz="4800" b="1" i="0" u="none" strike="noStrike" dirty="0"/>
              <a:t> </a:t>
            </a:r>
            <a:r>
              <a:rPr sz="4800" b="1" i="0" u="none" strike="noStrike" dirty="0" err="1"/>
              <a:t>개발</a:t>
            </a:r>
            <a:endParaRPr sz="4800" b="1" i="0" u="none" strike="noStrike" dirty="0"/>
          </a:p>
        </p:txBody>
      </p:sp>
      <p:sp>
        <p:nvSpPr>
          <p:cNvPr id="6" name="Object4"/>
          <p:cNvSpPr/>
          <p:nvPr/>
        </p:nvSpPr>
        <p:spPr>
          <a:xfrm>
            <a:off x="1657347" y="5007296"/>
            <a:ext cx="14891794" cy="200810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팀 명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: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</a:t>
            </a:r>
            <a:r>
              <a:rPr lang="en-US" altLang="ko-KR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OwO</a:t>
            </a:r>
            <a:endParaRPr lang="ko-KR" alt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참가자 성명 </a:t>
            </a:r>
            <a:r>
              <a:rPr lang="en-US" altLang="ko-KR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:</a:t>
            </a:r>
            <a:r>
              <a:rPr lang="ko-KR" altLang="en-US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하 규 승</a:t>
            </a:r>
            <a:r>
              <a:rPr lang="en-US" altLang="ko-KR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(</a:t>
            </a:r>
            <a:r>
              <a:rPr lang="ko-KR" altLang="en-US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팀장</a:t>
            </a:r>
            <a:r>
              <a:rPr lang="en-US" altLang="ko-KR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),</a:t>
            </a:r>
            <a:r>
              <a:rPr lang="ko-KR" altLang="en-US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김 효 준</a:t>
            </a:r>
            <a:r>
              <a:rPr lang="en-US" altLang="ko-KR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,</a:t>
            </a:r>
            <a:r>
              <a:rPr lang="ko-KR" altLang="en-US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이 수 빈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서비스 형태 </a:t>
            </a:r>
            <a:r>
              <a:rPr lang="en-US" altLang="ko-KR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:</a:t>
            </a:r>
            <a:r>
              <a:rPr lang="ko-KR" altLang="en-US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앱</a:t>
            </a:r>
            <a:r>
              <a:rPr lang="en-US" altLang="ko-KR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,</a:t>
            </a:r>
            <a:r>
              <a:rPr lang="ko-KR" altLang="en-US" sz="30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임베디드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2.</a:t>
            </a:r>
            <a:r>
              <a:rPr lang="ko-KR" altLang="en-US" dirty="0"/>
              <a:t> 개발 환경 선정</a:t>
            </a:r>
            <a:r>
              <a:rPr lang="en-US" altLang="ko-KR" dirty="0"/>
              <a:t>	</a:t>
            </a:r>
            <a:endParaRPr lang="ko-KR" altLang="en-US" dirty="0"/>
          </a:p>
          <a:p>
            <a:pPr marL="0" indent="0">
              <a:buNone/>
              <a:defRPr/>
            </a:pPr>
            <a:endParaRPr lang="ko-KR" altLang="en-US" dirty="0"/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F6EDE7-97EF-B85D-04F1-FDFDA352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65" y="3626638"/>
            <a:ext cx="5813466" cy="38575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FDE867-5C6C-DA70-5CD6-613B8E81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685" y="3626637"/>
            <a:ext cx="3494239" cy="34414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29A662-2705-617E-A36C-EF29264B0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509" y="7579867"/>
            <a:ext cx="7732158" cy="17407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BB047A-3425-92C3-DEC9-FFA0EFEB1AC1}"/>
              </a:ext>
            </a:extLst>
          </p:cNvPr>
          <p:cNvSpPr txBox="1"/>
          <p:nvPr/>
        </p:nvSpPr>
        <p:spPr>
          <a:xfrm>
            <a:off x="2264298" y="8297140"/>
            <a:ext cx="391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라즈베리 파이 </a:t>
            </a:r>
            <a:r>
              <a:rPr lang="en-US" altLang="ko-KR" sz="3200" b="1" dirty="0"/>
              <a:t>5 8GB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734424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2.</a:t>
            </a:r>
            <a:r>
              <a:rPr lang="ko-KR" altLang="en-US" dirty="0"/>
              <a:t> 개발 환경 선정</a:t>
            </a: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032954"/>
            <a:ext cx="6255405" cy="44172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87804" y="4254117"/>
            <a:ext cx="7066597" cy="3974960"/>
          </a:xfrm>
          <a:prstGeom prst="rect">
            <a:avLst/>
          </a:prstGeom>
        </p:spPr>
      </p:pic>
      <p:sp>
        <p:nvSpPr>
          <p:cNvPr id="4" name="AutoShape 2" descr="Android Studio i...">
            <a:extLst>
              <a:ext uri="{FF2B5EF4-FFF2-40B4-BE49-F238E27FC236}">
                <a16:creationId xmlns:a16="http://schemas.microsoft.com/office/drawing/2014/main" id="{EA470694-AE7A-0AA1-F11C-FC5885E7A9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599" y="4991099"/>
            <a:ext cx="3040997" cy="304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ndroid Studio 프로젝트 생성 및 가상 에뮬레이터 설치하기">
            <a:extLst>
              <a:ext uri="{FF2B5EF4-FFF2-40B4-BE49-F238E27FC236}">
                <a16:creationId xmlns:a16="http://schemas.microsoft.com/office/drawing/2014/main" id="{A367ABAE-8FE9-81E9-81D8-E2FAD911E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 descr="Android Studio 프로젝트 생성 및 가상 에뮬레이터 설치하기">
            <a:extLst>
              <a:ext uri="{FF2B5EF4-FFF2-40B4-BE49-F238E27FC236}">
                <a16:creationId xmlns:a16="http://schemas.microsoft.com/office/drawing/2014/main" id="{451F62A5-DA8B-F505-51ED-2D65AA3F41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3999" y="5143499"/>
            <a:ext cx="4931229" cy="493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C3674A-BA1B-AB07-2EBF-FB07C498C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6268" y="4991100"/>
            <a:ext cx="5745043" cy="2748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3.</a:t>
            </a:r>
            <a:r>
              <a:rPr lang="ko-KR" altLang="en-US" dirty="0"/>
              <a:t> 디바이스 통신 구현</a:t>
            </a: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DB17B5-F0CB-A193-8A4F-8A000DBB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27" y="4649730"/>
            <a:ext cx="3069028" cy="3044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687782-7A19-88C6-9152-35FEBFF25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623" y="5259015"/>
            <a:ext cx="2509543" cy="182634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6612CFF-87EE-3DBC-EC93-9B87B6376425}"/>
              </a:ext>
            </a:extLst>
          </p:cNvPr>
          <p:cNvSpPr/>
          <p:nvPr/>
        </p:nvSpPr>
        <p:spPr>
          <a:xfrm>
            <a:off x="4176250" y="6041850"/>
            <a:ext cx="1468892" cy="269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15B04-1F8A-8B28-D001-A7ADCD631A28}"/>
              </a:ext>
            </a:extLst>
          </p:cNvPr>
          <p:cNvSpPr txBox="1"/>
          <p:nvPr/>
        </p:nvSpPr>
        <p:spPr>
          <a:xfrm>
            <a:off x="4584325" y="57062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MIPI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905D251-681E-D2DA-6CC6-E9815B78C5FE}"/>
              </a:ext>
            </a:extLst>
          </p:cNvPr>
          <p:cNvSpPr/>
          <p:nvPr/>
        </p:nvSpPr>
        <p:spPr>
          <a:xfrm>
            <a:off x="9166340" y="6041850"/>
            <a:ext cx="2346048" cy="269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EC24A1-8111-5CC3-E93D-89CDBFAD0E95}"/>
              </a:ext>
            </a:extLst>
          </p:cNvPr>
          <p:cNvSpPr txBox="1"/>
          <p:nvPr/>
        </p:nvSpPr>
        <p:spPr>
          <a:xfrm>
            <a:off x="9096076" y="5429234"/>
            <a:ext cx="2486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IP</a:t>
            </a:r>
            <a:r>
              <a:rPr lang="ko-KR" altLang="en-US" dirty="0"/>
              <a:t>통신</a:t>
            </a:r>
            <a:endParaRPr lang="en-US" altLang="ko-KR" dirty="0"/>
          </a:p>
          <a:p>
            <a:pPr algn="ctr"/>
            <a:r>
              <a:rPr lang="en-US" altLang="ko-KR" dirty="0"/>
              <a:t>(HTML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스트리밍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DABCE7-4A68-D777-5279-22FA62B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576" y="47693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- Free web icons">
            <a:extLst>
              <a:ext uri="{FF2B5EF4-FFF2-40B4-BE49-F238E27FC236}">
                <a16:creationId xmlns:a16="http://schemas.microsoft.com/office/drawing/2014/main" id="{83565E9B-741D-6ECE-B8CA-AC5A51542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472" y="5493567"/>
            <a:ext cx="1357234" cy="135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F0C4BDC-419A-2819-FD68-A9340D4B6056}"/>
              </a:ext>
            </a:extLst>
          </p:cNvPr>
          <p:cNvSpPr/>
          <p:nvPr/>
        </p:nvSpPr>
        <p:spPr>
          <a:xfrm>
            <a:off x="13321790" y="6041850"/>
            <a:ext cx="787371" cy="269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22BE4A-2164-BCC5-C9A6-0459CD89048E}"/>
              </a:ext>
            </a:extLst>
          </p:cNvPr>
          <p:cNvSpPr txBox="1"/>
          <p:nvPr/>
        </p:nvSpPr>
        <p:spPr>
          <a:xfrm>
            <a:off x="13409141" y="567251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3.</a:t>
            </a:r>
            <a:r>
              <a:rPr lang="ko-KR" altLang="en-US" dirty="0"/>
              <a:t> 디바이스 통신 구현</a:t>
            </a: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956C3-93DE-CCB2-BF76-48D4E1719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8"/>
          <a:stretch/>
        </p:blipFill>
        <p:spPr>
          <a:xfrm>
            <a:off x="3119697" y="3479790"/>
            <a:ext cx="12048605" cy="62150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4603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HPE(Human Pose Estimation)	</a:t>
            </a:r>
            <a:r>
              <a:rPr lang="ko-KR" altLang="en-US" dirty="0"/>
              <a:t>모델 학습</a:t>
            </a:r>
            <a:r>
              <a:rPr lang="en-US" altLang="ko-KR" dirty="0"/>
              <a:t>			</a:t>
            </a:r>
            <a:r>
              <a:rPr lang="ko-KR" altLang="en-US" dirty="0"/>
              <a:t>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2FA0ED0-2F54-4EA4-6ECF-3C4AFDE2C8B3}"/>
              </a:ext>
            </a:extLst>
          </p:cNvPr>
          <p:cNvGrpSpPr/>
          <p:nvPr/>
        </p:nvGrpSpPr>
        <p:grpSpPr>
          <a:xfrm>
            <a:off x="392185" y="3804987"/>
            <a:ext cx="8556286" cy="3606209"/>
            <a:chOff x="392185" y="3804987"/>
            <a:chExt cx="8556286" cy="360620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FD4E413-B16E-CB56-4F65-455F4F835192}"/>
                </a:ext>
              </a:extLst>
            </p:cNvPr>
            <p:cNvSpPr/>
            <p:nvPr/>
          </p:nvSpPr>
          <p:spPr>
            <a:xfrm>
              <a:off x="731887" y="3804987"/>
              <a:ext cx="1469036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Input_layer</a:t>
              </a:r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E1FAC36-76BA-D7A4-D82D-660CD2DBE13B}"/>
                </a:ext>
              </a:extLst>
            </p:cNvPr>
            <p:cNvSpPr/>
            <p:nvPr/>
          </p:nvSpPr>
          <p:spPr>
            <a:xfrm>
              <a:off x="392185" y="5176088"/>
              <a:ext cx="2148441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Conv1D</a:t>
              </a:r>
            </a:p>
            <a:p>
              <a:pPr algn="ctr"/>
              <a:r>
                <a:rPr lang="en-US" altLang="ko-KR" dirty="0"/>
                <a:t>Kernel&lt;3*24*16&gt;</a:t>
              </a:r>
            </a:p>
            <a:p>
              <a:pPr algn="ctr"/>
              <a:r>
                <a:rPr lang="en-US" altLang="ko-KR" dirty="0"/>
                <a:t>Bias&lt;16&gt;</a:t>
              </a:r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1B4B26E-74BA-7CE3-A3CB-E855A49119F3}"/>
                </a:ext>
              </a:extLst>
            </p:cNvPr>
            <p:cNvSpPr/>
            <p:nvPr/>
          </p:nvSpPr>
          <p:spPr>
            <a:xfrm>
              <a:off x="392185" y="6547189"/>
              <a:ext cx="2148441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Conv1D</a:t>
              </a:r>
            </a:p>
            <a:p>
              <a:pPr algn="ctr"/>
              <a:r>
                <a:rPr lang="en-US" altLang="ko-KR" dirty="0"/>
                <a:t>Kernel&lt;3*24*32&gt;</a:t>
              </a:r>
            </a:p>
            <a:p>
              <a:pPr algn="ctr"/>
              <a:r>
                <a:rPr lang="en-US" altLang="ko-KR" dirty="0"/>
                <a:t>Bias&lt;32&gt;</a:t>
              </a:r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7BEEBDB-C001-5E40-4B63-FDCEA0440EAD}"/>
                </a:ext>
              </a:extLst>
            </p:cNvPr>
            <p:cNvSpPr/>
            <p:nvPr/>
          </p:nvSpPr>
          <p:spPr>
            <a:xfrm>
              <a:off x="3229737" y="4102079"/>
              <a:ext cx="3263454" cy="113383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LSTM</a:t>
              </a:r>
            </a:p>
            <a:p>
              <a:pPr algn="ctr"/>
              <a:r>
                <a:rPr lang="en-US" altLang="ko-KR" dirty="0"/>
                <a:t>Kernel&lt;32*200&gt;</a:t>
              </a:r>
            </a:p>
            <a:p>
              <a:pPr algn="ctr"/>
              <a:r>
                <a:rPr lang="en-US" altLang="ko-KR" dirty="0" err="1"/>
                <a:t>Recur_Kernel</a:t>
              </a:r>
              <a:r>
                <a:rPr lang="en-US" altLang="ko-KR" dirty="0"/>
                <a:t>&lt;50*200&gt;</a:t>
              </a:r>
            </a:p>
            <a:p>
              <a:pPr algn="ctr"/>
              <a:r>
                <a:rPr lang="en-US" altLang="ko-KR" dirty="0"/>
                <a:t>Bias&lt;200&gt;</a:t>
              </a:r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0FDAF1C-8E54-85AC-361A-441465C92254}"/>
                </a:ext>
              </a:extLst>
            </p:cNvPr>
            <p:cNvSpPr/>
            <p:nvPr/>
          </p:nvSpPr>
          <p:spPr>
            <a:xfrm>
              <a:off x="3229737" y="5845362"/>
              <a:ext cx="3263454" cy="113383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LSTM</a:t>
              </a:r>
            </a:p>
            <a:p>
              <a:pPr algn="ctr"/>
              <a:r>
                <a:rPr lang="en-US" altLang="ko-KR" dirty="0"/>
                <a:t>Kernel&lt;32*200&gt;</a:t>
              </a:r>
            </a:p>
            <a:p>
              <a:pPr algn="ctr"/>
              <a:r>
                <a:rPr lang="en-US" altLang="ko-KR" dirty="0" err="1"/>
                <a:t>Recur_Kernel</a:t>
              </a:r>
              <a:r>
                <a:rPr lang="en-US" altLang="ko-KR" dirty="0"/>
                <a:t>&lt;50*200&gt;</a:t>
              </a:r>
            </a:p>
            <a:p>
              <a:pPr algn="ctr"/>
              <a:r>
                <a:rPr lang="en-US" altLang="ko-KR" dirty="0"/>
                <a:t>Bias&lt;200&gt;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6FB3222-602E-618D-45B2-1D29987ACA90}"/>
                </a:ext>
              </a:extLst>
            </p:cNvPr>
            <p:cNvSpPr/>
            <p:nvPr/>
          </p:nvSpPr>
          <p:spPr>
            <a:xfrm>
              <a:off x="7292398" y="3831417"/>
              <a:ext cx="1469036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Dropout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2DB9001-E83D-C65F-480C-5BCCD58333E5}"/>
                </a:ext>
              </a:extLst>
            </p:cNvPr>
            <p:cNvSpPr/>
            <p:nvPr/>
          </p:nvSpPr>
          <p:spPr>
            <a:xfrm>
              <a:off x="7105361" y="5176088"/>
              <a:ext cx="1843110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Dense</a:t>
              </a:r>
            </a:p>
            <a:p>
              <a:pPr algn="ctr"/>
              <a:r>
                <a:rPr lang="en-US" altLang="ko-KR" dirty="0"/>
                <a:t>Kernel&lt;50*32&gt;</a:t>
              </a:r>
            </a:p>
            <a:p>
              <a:pPr algn="ctr"/>
              <a:r>
                <a:rPr lang="en-US" altLang="ko-KR" dirty="0"/>
                <a:t>Bias&lt;32&gt;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B8E4889-4791-507F-EF1F-E4D3403C119E}"/>
                </a:ext>
              </a:extLst>
            </p:cNvPr>
            <p:cNvSpPr/>
            <p:nvPr/>
          </p:nvSpPr>
          <p:spPr>
            <a:xfrm>
              <a:off x="7105361" y="6547189"/>
              <a:ext cx="1843110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Dense</a:t>
              </a:r>
            </a:p>
            <a:p>
              <a:pPr algn="ctr"/>
              <a:r>
                <a:rPr lang="en-US" altLang="ko-KR" dirty="0"/>
                <a:t>Kernel&lt;32*17&gt;</a:t>
              </a:r>
            </a:p>
            <a:p>
              <a:pPr algn="ctr"/>
              <a:r>
                <a:rPr lang="en-US" altLang="ko-KR" dirty="0"/>
                <a:t>Bias&lt;17&gt;</a:t>
              </a:r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BE299ED-7386-A7FB-9822-66B7558C40D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1466405" y="4668994"/>
              <a:ext cx="1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5EE84B1-C23A-0CB8-90B5-4787E7AADC90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1466406" y="6040095"/>
              <a:ext cx="0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0EE5C1A-9D02-FCC2-EDE1-85FF929DC7DD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540626" y="4668994"/>
              <a:ext cx="689111" cy="231019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10E8106F-F4AF-E314-E427-332D6EC9E0BD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6493191" y="4263421"/>
              <a:ext cx="799207" cy="21488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3FBBF40-EA1A-75A2-07BC-82B623DE01EA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4861464" y="5235909"/>
              <a:ext cx="0" cy="609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F53AF75-AD0A-496B-6383-C3C4BF53E0EC}"/>
                </a:ext>
              </a:extLst>
            </p:cNvPr>
            <p:cNvCxnSpPr>
              <a:stCxn id="12" idx="2"/>
              <a:endCxn id="14" idx="0"/>
            </p:cNvCxnSpPr>
            <p:nvPr/>
          </p:nvCxnSpPr>
          <p:spPr>
            <a:xfrm>
              <a:off x="8026916" y="4695424"/>
              <a:ext cx="0" cy="480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32D7653-5B8F-C745-A23D-043DFF8C78DA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8026916" y="6040095"/>
              <a:ext cx="0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8C174BF-2A39-93BB-2E9C-A629F9B19B7F}"/>
              </a:ext>
            </a:extLst>
          </p:cNvPr>
          <p:cNvSpPr txBox="1"/>
          <p:nvPr/>
        </p:nvSpPr>
        <p:spPr>
          <a:xfrm>
            <a:off x="3389747" y="7588645"/>
            <a:ext cx="29434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LSTM </a:t>
            </a:r>
            <a:r>
              <a:rPr lang="ko-KR" altLang="en-US" sz="3000" dirty="0"/>
              <a:t>모델 구조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BC5C2B-CDF7-1FAD-BF27-FA4A55EC7D86}"/>
              </a:ext>
            </a:extLst>
          </p:cNvPr>
          <p:cNvGrpSpPr/>
          <p:nvPr/>
        </p:nvGrpSpPr>
        <p:grpSpPr>
          <a:xfrm>
            <a:off x="9340755" y="3804987"/>
            <a:ext cx="8556286" cy="3606209"/>
            <a:chOff x="9340755" y="3804987"/>
            <a:chExt cx="8556286" cy="360620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B4F3CBB-C29E-B808-ADEB-8D7F5C249E78}"/>
                </a:ext>
              </a:extLst>
            </p:cNvPr>
            <p:cNvSpPr/>
            <p:nvPr/>
          </p:nvSpPr>
          <p:spPr>
            <a:xfrm>
              <a:off x="9680457" y="3804987"/>
              <a:ext cx="1469036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Input_layer</a:t>
              </a:r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4E0F328-F508-734D-416D-6A4E79E56373}"/>
                </a:ext>
              </a:extLst>
            </p:cNvPr>
            <p:cNvSpPr/>
            <p:nvPr/>
          </p:nvSpPr>
          <p:spPr>
            <a:xfrm>
              <a:off x="9340755" y="5176088"/>
              <a:ext cx="2148441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Conv1D</a:t>
              </a:r>
            </a:p>
            <a:p>
              <a:pPr algn="ctr"/>
              <a:r>
                <a:rPr lang="en-US" altLang="ko-KR" dirty="0"/>
                <a:t>Kernel&lt;3*24*16&gt;</a:t>
              </a:r>
            </a:p>
            <a:p>
              <a:pPr algn="ctr"/>
              <a:r>
                <a:rPr lang="en-US" altLang="ko-KR" dirty="0"/>
                <a:t>Bias&lt;16&gt;</a:t>
              </a:r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57103E4-3122-2B48-4AE3-8E6DC892840B}"/>
                </a:ext>
              </a:extLst>
            </p:cNvPr>
            <p:cNvSpPr/>
            <p:nvPr/>
          </p:nvSpPr>
          <p:spPr>
            <a:xfrm>
              <a:off x="9340755" y="6547189"/>
              <a:ext cx="2148441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Conv1D</a:t>
              </a:r>
            </a:p>
            <a:p>
              <a:pPr algn="ctr"/>
              <a:r>
                <a:rPr lang="en-US" altLang="ko-KR" dirty="0"/>
                <a:t>Kernel&lt;3*16*32&gt;</a:t>
              </a:r>
            </a:p>
            <a:p>
              <a:pPr algn="ctr"/>
              <a:r>
                <a:rPr lang="en-US" altLang="ko-KR" dirty="0"/>
                <a:t>Bias&lt;32&gt;</a:t>
              </a:r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BA7EAF0-EC21-A049-7690-8EB239AC8D0A}"/>
                </a:ext>
              </a:extLst>
            </p:cNvPr>
            <p:cNvSpPr/>
            <p:nvPr/>
          </p:nvSpPr>
          <p:spPr>
            <a:xfrm>
              <a:off x="12178307" y="4102079"/>
              <a:ext cx="3263454" cy="113383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GRU</a:t>
              </a:r>
            </a:p>
            <a:p>
              <a:pPr algn="ctr"/>
              <a:r>
                <a:rPr lang="en-US" altLang="ko-KR" dirty="0"/>
                <a:t>Kernel&lt;32*150&gt;</a:t>
              </a:r>
            </a:p>
            <a:p>
              <a:pPr algn="ctr"/>
              <a:r>
                <a:rPr lang="en-US" altLang="ko-KR" dirty="0" err="1"/>
                <a:t>Recur_Kernel</a:t>
              </a:r>
              <a:r>
                <a:rPr lang="en-US" altLang="ko-KR" dirty="0"/>
                <a:t>&lt;50*150&gt;</a:t>
              </a:r>
            </a:p>
            <a:p>
              <a:pPr algn="ctr"/>
              <a:r>
                <a:rPr lang="en-US" altLang="ko-KR" dirty="0"/>
                <a:t>Bias&lt;2*150&gt;</a:t>
              </a:r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D99F81D-05BC-2A72-0A69-C63124906A2E}"/>
                </a:ext>
              </a:extLst>
            </p:cNvPr>
            <p:cNvSpPr/>
            <p:nvPr/>
          </p:nvSpPr>
          <p:spPr>
            <a:xfrm>
              <a:off x="12178307" y="5845362"/>
              <a:ext cx="3263454" cy="113383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GRU</a:t>
              </a:r>
            </a:p>
            <a:p>
              <a:pPr algn="ctr"/>
              <a:r>
                <a:rPr lang="en-US" altLang="ko-KR" dirty="0"/>
                <a:t>Kernel&lt;50*150&gt;</a:t>
              </a:r>
            </a:p>
            <a:p>
              <a:pPr algn="ctr"/>
              <a:r>
                <a:rPr lang="en-US" altLang="ko-KR" dirty="0" err="1"/>
                <a:t>Recur_Kernel</a:t>
              </a:r>
              <a:r>
                <a:rPr lang="en-US" altLang="ko-KR" dirty="0"/>
                <a:t>&lt;50*150&gt;</a:t>
              </a:r>
            </a:p>
            <a:p>
              <a:pPr algn="ctr"/>
              <a:r>
                <a:rPr lang="en-US" altLang="ko-KR" dirty="0"/>
                <a:t>Bias&lt;2*150&gt;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B9FA3D8-8A4F-66D6-F42A-DECC4E225DF0}"/>
                </a:ext>
              </a:extLst>
            </p:cNvPr>
            <p:cNvSpPr/>
            <p:nvPr/>
          </p:nvSpPr>
          <p:spPr>
            <a:xfrm>
              <a:off x="16240968" y="3831417"/>
              <a:ext cx="1469036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Dropout</a:t>
              </a:r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76A722E-EDDD-A476-155D-B847958D7308}"/>
                </a:ext>
              </a:extLst>
            </p:cNvPr>
            <p:cNvSpPr/>
            <p:nvPr/>
          </p:nvSpPr>
          <p:spPr>
            <a:xfrm>
              <a:off x="16053931" y="5176088"/>
              <a:ext cx="1843110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Dense</a:t>
              </a:r>
            </a:p>
            <a:p>
              <a:pPr algn="ctr"/>
              <a:r>
                <a:rPr lang="en-US" altLang="ko-KR" dirty="0"/>
                <a:t>Kernel&lt;50*32&gt;</a:t>
              </a:r>
            </a:p>
            <a:p>
              <a:pPr algn="ctr"/>
              <a:r>
                <a:rPr lang="en-US" altLang="ko-KR" dirty="0"/>
                <a:t>Bias&lt;32&gt;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3D15502-3E0D-D8CE-19A3-B7D705A96D4E}"/>
                </a:ext>
              </a:extLst>
            </p:cNvPr>
            <p:cNvSpPr/>
            <p:nvPr/>
          </p:nvSpPr>
          <p:spPr>
            <a:xfrm>
              <a:off x="16053931" y="6547189"/>
              <a:ext cx="1843110" cy="8640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Dense</a:t>
              </a:r>
            </a:p>
            <a:p>
              <a:pPr algn="ctr"/>
              <a:r>
                <a:rPr lang="en-US" altLang="ko-KR" dirty="0"/>
                <a:t>Kernel&lt;32*17&gt;</a:t>
              </a:r>
            </a:p>
            <a:p>
              <a:pPr algn="ctr"/>
              <a:r>
                <a:rPr lang="en-US" altLang="ko-KR" dirty="0"/>
                <a:t>Bias&lt;17&gt;</a:t>
              </a:r>
              <a:endParaRPr lang="ko-KR" altLang="en-US" dirty="0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9DA79A0-85C1-DB6D-08A3-04EAC97F6088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>
              <a:off x="10414975" y="4668994"/>
              <a:ext cx="1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641BECB-F7CA-378D-BE83-8702C780819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>
            <a:xfrm>
              <a:off x="10414976" y="6040095"/>
              <a:ext cx="0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8C9F4C62-BE7C-E4D1-68F6-F5585D0F024A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 flipV="1">
              <a:off x="11489196" y="4668994"/>
              <a:ext cx="689111" cy="231019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A6C4D5AF-D130-5E75-FF47-ABDF42D54C11}"/>
                </a:ext>
              </a:extLst>
            </p:cNvPr>
            <p:cNvCxnSpPr>
              <a:stCxn id="36" idx="3"/>
              <a:endCxn id="37" idx="1"/>
            </p:cNvCxnSpPr>
            <p:nvPr/>
          </p:nvCxnSpPr>
          <p:spPr>
            <a:xfrm flipV="1">
              <a:off x="15441761" y="4263421"/>
              <a:ext cx="799207" cy="21488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E888F9C-D8CF-316A-CD8C-1732D451773A}"/>
                </a:ext>
              </a:extLst>
            </p:cNvPr>
            <p:cNvCxnSpPr>
              <a:stCxn id="35" idx="2"/>
              <a:endCxn id="36" idx="0"/>
            </p:cNvCxnSpPr>
            <p:nvPr/>
          </p:nvCxnSpPr>
          <p:spPr>
            <a:xfrm>
              <a:off x="13810034" y="5235909"/>
              <a:ext cx="0" cy="609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BDF9D98-0947-7C0C-6B4E-4F8380D98480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16975486" y="4695424"/>
              <a:ext cx="0" cy="480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C286D18-5B60-F893-8F76-0BB03748A2FC}"/>
                </a:ext>
              </a:extLst>
            </p:cNvPr>
            <p:cNvCxnSpPr>
              <a:stCxn id="38" idx="2"/>
              <a:endCxn id="39" idx="0"/>
            </p:cNvCxnSpPr>
            <p:nvPr/>
          </p:nvCxnSpPr>
          <p:spPr>
            <a:xfrm>
              <a:off x="16975486" y="6040095"/>
              <a:ext cx="0" cy="507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A65AEC6-3DCE-C752-ED48-76365C2EBE90}"/>
              </a:ext>
            </a:extLst>
          </p:cNvPr>
          <p:cNvSpPr txBox="1"/>
          <p:nvPr/>
        </p:nvSpPr>
        <p:spPr>
          <a:xfrm>
            <a:off x="12426482" y="7588645"/>
            <a:ext cx="27671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GRU </a:t>
            </a:r>
            <a:r>
              <a:rPr lang="ko-KR" altLang="en-US" sz="3000" dirty="0"/>
              <a:t>모델 구조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CECB42-53B3-B54A-66F3-883C89C30C00}"/>
              </a:ext>
            </a:extLst>
          </p:cNvPr>
          <p:cNvSpPr txBox="1"/>
          <p:nvPr/>
        </p:nvSpPr>
        <p:spPr>
          <a:xfrm>
            <a:off x="496589" y="8747305"/>
            <a:ext cx="174176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MPJPE</a:t>
            </a:r>
            <a:r>
              <a:rPr lang="ko-KR" altLang="en-US" sz="2500" dirty="0"/>
              <a:t>에서 </a:t>
            </a:r>
            <a:r>
              <a:rPr lang="en-US" altLang="ko-KR" sz="2500" dirty="0"/>
              <a:t>140~200mm</a:t>
            </a:r>
            <a:r>
              <a:rPr lang="ko-KR" altLang="en-US" sz="2500" dirty="0"/>
              <a:t>의 값 </a:t>
            </a:r>
            <a:r>
              <a:rPr lang="en-US" altLang="ko-KR" sz="2500" dirty="0"/>
              <a:t>/ PCK@0.5</a:t>
            </a:r>
            <a:r>
              <a:rPr lang="ko-KR" altLang="en-US" sz="2500" dirty="0"/>
              <a:t>에서 </a:t>
            </a:r>
            <a:r>
              <a:rPr lang="en-US" altLang="ko-KR" sz="2500" dirty="0"/>
              <a:t>Accuracy</a:t>
            </a:r>
            <a:r>
              <a:rPr lang="ko-KR" altLang="en-US" sz="2500" dirty="0"/>
              <a:t>가 </a:t>
            </a:r>
            <a:r>
              <a:rPr lang="en-US" altLang="ko-KR" sz="2500" dirty="0"/>
              <a:t>60~70%</a:t>
            </a:r>
            <a:r>
              <a:rPr lang="ko-KR" altLang="en-US" sz="2500" dirty="0"/>
              <a:t>대의 값을 보임 </a:t>
            </a:r>
            <a:r>
              <a:rPr lang="en-US" altLang="ko-KR" sz="2500" dirty="0"/>
              <a:t>=&gt; </a:t>
            </a:r>
            <a:r>
              <a:rPr lang="ko-KR" altLang="en-US" sz="2500" dirty="0"/>
              <a:t>성능상 문제 많음</a:t>
            </a:r>
            <a:r>
              <a:rPr lang="en-US" altLang="ko-KR" sz="2500" dirty="0"/>
              <a:t>, </a:t>
            </a:r>
            <a:r>
              <a:rPr lang="ko-KR" altLang="en-US" sz="2500" dirty="0"/>
              <a:t>모델 채용 불가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HPE(Human Pose Estimation)	</a:t>
            </a:r>
            <a:r>
              <a:rPr lang="ko-KR" altLang="en-US" dirty="0"/>
              <a:t>모델 적용</a:t>
            </a:r>
            <a:r>
              <a:rPr lang="en-US" altLang="ko-KR" dirty="0"/>
              <a:t>			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DCAF0-DA28-CD97-7B27-258FC33A9FB4}"/>
              </a:ext>
            </a:extLst>
          </p:cNvPr>
          <p:cNvSpPr txBox="1"/>
          <p:nvPr/>
        </p:nvSpPr>
        <p:spPr>
          <a:xfrm>
            <a:off x="11392525" y="4904973"/>
            <a:ext cx="41245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/>
              <a:t>Tensorflow</a:t>
            </a:r>
            <a:r>
              <a:rPr lang="ko-KR" altLang="en-US" sz="2500" dirty="0"/>
              <a:t>의 </a:t>
            </a:r>
            <a:r>
              <a:rPr lang="en-US" altLang="ko-KR" sz="2500" dirty="0" err="1"/>
              <a:t>PoseNet</a:t>
            </a:r>
            <a:r>
              <a:rPr lang="en-US" altLang="ko-KR" sz="2500" dirty="0"/>
              <a:t> </a:t>
            </a:r>
            <a:r>
              <a:rPr lang="ko-KR" altLang="en-US" sz="2500" dirty="0"/>
              <a:t>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826A0-0168-B11B-E48A-D293D3A1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326" y="3877603"/>
            <a:ext cx="4544059" cy="4572638"/>
          </a:xfrm>
          <a:prstGeom prst="rect">
            <a:avLst/>
          </a:prstGeom>
        </p:spPr>
      </p:pic>
      <p:graphicFrame>
        <p:nvGraphicFramePr>
          <p:cNvPr id="13" name="표 15">
            <a:extLst>
              <a:ext uri="{FF2B5EF4-FFF2-40B4-BE49-F238E27FC236}">
                <a16:creationId xmlns:a16="http://schemas.microsoft.com/office/drawing/2014/main" id="{BE11B008-4365-422A-2CAF-3A00F8643CAB}"/>
              </a:ext>
            </a:extLst>
          </p:cNvPr>
          <p:cNvGraphicFramePr>
            <a:graphicFrameLocks noGrp="1"/>
          </p:cNvGraphicFramePr>
          <p:nvPr/>
        </p:nvGraphicFramePr>
        <p:xfrm>
          <a:off x="9415434" y="6522758"/>
          <a:ext cx="7620088" cy="130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59">
                  <a:extLst>
                    <a:ext uri="{9D8B030D-6E8A-4147-A177-3AD203B41FA5}">
                      <a16:colId xmlns:a16="http://schemas.microsoft.com/office/drawing/2014/main" val="3115762016"/>
                    </a:ext>
                  </a:extLst>
                </a:gridCol>
                <a:gridCol w="1454045">
                  <a:extLst>
                    <a:ext uri="{9D8B030D-6E8A-4147-A177-3AD203B41FA5}">
                      <a16:colId xmlns:a16="http://schemas.microsoft.com/office/drawing/2014/main" val="1733092488"/>
                    </a:ext>
                  </a:extLst>
                </a:gridCol>
                <a:gridCol w="1732384">
                  <a:extLst>
                    <a:ext uri="{9D8B030D-6E8A-4147-A177-3AD203B41FA5}">
                      <a16:colId xmlns:a16="http://schemas.microsoft.com/office/drawing/2014/main" val="1282248013"/>
                    </a:ext>
                  </a:extLst>
                </a:gridCol>
              </a:tblGrid>
              <a:tr h="651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dirty="0">
                          <a:effectLst/>
                        </a:rPr>
                        <a:t>크기</a:t>
                      </a:r>
                      <a:r>
                        <a:rPr lang="en-US" altLang="ko-KR" dirty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대기시간</a:t>
                      </a:r>
                      <a:r>
                        <a:rPr lang="en-US" altLang="ko-KR"/>
                        <a:t>(ms)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400909"/>
                  </a:ext>
                </a:extLst>
              </a:tr>
              <a:tr h="65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PoseNet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(MobileNetV1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백본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, FP32)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13.3MB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338ms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187758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6D99D95F-ACDD-8C8C-938F-860580725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79" y="3340822"/>
            <a:ext cx="2495898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HPE(Human Pose Estimation)	</a:t>
            </a:r>
            <a:r>
              <a:rPr lang="ko-KR" altLang="en-US" dirty="0"/>
              <a:t>모델 적용</a:t>
            </a:r>
            <a:r>
              <a:rPr lang="en-US" altLang="ko-KR" dirty="0"/>
              <a:t>			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9E594D-CE47-2AB6-252C-995F92DE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246" y="3362613"/>
            <a:ext cx="11996339" cy="61561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139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5.</a:t>
            </a:r>
            <a:r>
              <a:rPr lang="ko-KR" altLang="en-US" dirty="0"/>
              <a:t> 연동 앱 개발</a:t>
            </a: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1CBCE-DA4E-EAEF-28CB-EAD0C98F2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74"/>
          <a:stretch/>
        </p:blipFill>
        <p:spPr>
          <a:xfrm>
            <a:off x="1695174" y="3523218"/>
            <a:ext cx="15020483" cy="61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2.3 </a:t>
            </a:r>
            <a:r>
              <a:rPr lang="ko-KR" altLang="en-US" dirty="0"/>
              <a:t>진행 예정 사항</a:t>
            </a:r>
            <a:br>
              <a:rPr lang="ko-KR" altLang="en-US" dirty="0"/>
            </a:br>
            <a:r>
              <a:rPr lang="en-US" altLang="ko-KR" dirty="0"/>
              <a:t>1.</a:t>
            </a:r>
            <a:r>
              <a:rPr lang="ko-KR" altLang="en-US" dirty="0"/>
              <a:t> 게이트웨이 사양 최적화</a:t>
            </a: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53D22E-0C4B-904E-1664-FA24E277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977" y="2668526"/>
            <a:ext cx="2876951" cy="29150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9F0E99-49C4-F22B-7D6C-EED2D459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476" y="3896078"/>
            <a:ext cx="4262947" cy="422944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02C7522-5532-D93B-48D3-A98FF11BA5E4}"/>
              </a:ext>
            </a:extLst>
          </p:cNvPr>
          <p:cNvSpPr/>
          <p:nvPr/>
        </p:nvSpPr>
        <p:spPr>
          <a:xfrm>
            <a:off x="7743875" y="5583583"/>
            <a:ext cx="2923082" cy="854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Buy a Raspberry Pi 4 Model B – Raspberry Pi">
            <a:extLst>
              <a:ext uri="{FF2B5EF4-FFF2-40B4-BE49-F238E27FC236}">
                <a16:creationId xmlns:a16="http://schemas.microsoft.com/office/drawing/2014/main" id="{E0BC6563-70AB-2453-6F15-FA1D5F86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066" y="6010801"/>
            <a:ext cx="543877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7DB4F7-F4E3-F812-CED5-56EFB81D9C0E}"/>
              </a:ext>
            </a:extLst>
          </p:cNvPr>
          <p:cNvSpPr txBox="1"/>
          <p:nvPr/>
        </p:nvSpPr>
        <p:spPr>
          <a:xfrm>
            <a:off x="8446533" y="5235058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Downgrade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75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2.3 </a:t>
            </a:r>
            <a:r>
              <a:rPr lang="ko-KR" altLang="en-US" dirty="0"/>
              <a:t>진행 예정 사항</a:t>
            </a:r>
            <a:br>
              <a:rPr lang="ko-KR" altLang="en-US" dirty="0"/>
            </a:b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UX(User </a:t>
            </a:r>
            <a:r>
              <a:rPr lang="en-US" altLang="ko-KR" dirty="0" err="1"/>
              <a:t>eXperience</a:t>
            </a:r>
            <a:r>
              <a:rPr lang="en-US" altLang="ko-KR" dirty="0"/>
              <a:t>) </a:t>
            </a:r>
            <a:r>
              <a:rPr lang="ko-KR" altLang="en-US" dirty="0"/>
              <a:t>개선</a:t>
            </a: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5" name="Picture 2" descr="Record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A6F5B214-5E9F-7022-070A-908BC092B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484" y="462821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C348F-9D53-685D-5657-7115F435B7A5}"/>
              </a:ext>
            </a:extLst>
          </p:cNvPr>
          <p:cNvSpPr txBox="1"/>
          <p:nvPr/>
        </p:nvSpPr>
        <p:spPr>
          <a:xfrm>
            <a:off x="3563277" y="787254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녹화기능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38247-A8DD-0B1D-39D3-4014EDCDFB90}"/>
              </a:ext>
            </a:extLst>
          </p:cNvPr>
          <p:cNvSpPr txBox="1"/>
          <p:nvPr/>
        </p:nvSpPr>
        <p:spPr>
          <a:xfrm>
            <a:off x="7434737" y="7872546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Zoom In / Zoom Out </a:t>
            </a:r>
            <a:r>
              <a:rPr lang="ko-KR" altLang="en-US" dirty="0"/>
              <a:t>기능 추가</a:t>
            </a:r>
          </a:p>
        </p:txBody>
      </p:sp>
      <p:pic>
        <p:nvPicPr>
          <p:cNvPr id="8" name="Picture 6" descr="phone alert Icon - Free PNG &amp; SVG 93545 - Noun Project">
            <a:extLst>
              <a:ext uri="{FF2B5EF4-FFF2-40B4-BE49-F238E27FC236}">
                <a16:creationId xmlns:a16="http://schemas.microsoft.com/office/drawing/2014/main" id="{6941A9C9-C45F-12EF-41FD-AC0D4520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573" y="4839636"/>
            <a:ext cx="2676369" cy="267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0D908-E8B4-FC38-DBB3-993FA7CBF045}"/>
              </a:ext>
            </a:extLst>
          </p:cNvPr>
          <p:cNvSpPr txBox="1"/>
          <p:nvPr/>
        </p:nvSpPr>
        <p:spPr>
          <a:xfrm>
            <a:off x="12780342" y="787254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긴급통화 기능 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30879B-5DD4-7142-374C-2F217B389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257" y="4425904"/>
            <a:ext cx="2761485" cy="32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7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0880" y="279395"/>
            <a:ext cx="4960176" cy="7954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989463" y="1741509"/>
            <a:ext cx="16309074" cy="804862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개발 배경 및 동기	</a:t>
            </a:r>
          </a:p>
          <a:p>
            <a:pPr marL="457200" lvl="1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r>
              <a:rPr lang="ko-KR" altLang="en-US" dirty="0"/>
              <a:t> </a:t>
            </a:r>
          </a:p>
          <a:p>
            <a:pPr lvl="1">
              <a:defRPr/>
            </a:pP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516062" y="3001792"/>
            <a:ext cx="15255873" cy="4371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6062" y="7706724"/>
            <a:ext cx="15255874" cy="62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/>
              <a:t>연도별 </a:t>
            </a:r>
            <a:r>
              <a:rPr lang="en-US" altLang="ko-KR" sz="3500" b="1"/>
              <a:t>65</a:t>
            </a:r>
            <a:r>
              <a:rPr lang="ko-KR" altLang="en-US" sz="3500" b="1"/>
              <a:t>세 이상 인구 및 </a:t>
            </a:r>
            <a:r>
              <a:rPr lang="en-US" altLang="ko-KR" sz="3500" b="1"/>
              <a:t>1</a:t>
            </a:r>
            <a:r>
              <a:rPr lang="ko-KR" altLang="en-US" sz="3500" b="1"/>
              <a:t>인 가구 수 증가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2.4 </a:t>
            </a:r>
            <a:r>
              <a:rPr lang="ko-KR" altLang="en-US" dirty="0"/>
              <a:t>기존 서비스 대비 차별성</a:t>
            </a:r>
          </a:p>
          <a:p>
            <a:pPr lvl="1"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9F74259-B990-6F37-CC27-2B4D20978B3A}"/>
              </a:ext>
            </a:extLst>
          </p:cNvPr>
          <p:cNvGrpSpPr/>
          <p:nvPr/>
        </p:nvGrpSpPr>
        <p:grpSpPr>
          <a:xfrm>
            <a:off x="1345538" y="4142235"/>
            <a:ext cx="15719755" cy="3247171"/>
            <a:chOff x="1843998" y="5131087"/>
            <a:chExt cx="14417341" cy="2742442"/>
          </a:xfrm>
        </p:grpSpPr>
        <p:sp>
          <p:nvSpPr>
            <p:cNvPr id="17" name="椭圆 5">
              <a:extLst>
                <a:ext uri="{FF2B5EF4-FFF2-40B4-BE49-F238E27FC236}">
                  <a16:creationId xmlns:a16="http://schemas.microsoft.com/office/drawing/2014/main" id="{ABE91A71-EAA0-99AC-2EED-EE8BCA0C7DD6}"/>
                </a:ext>
              </a:extLst>
            </p:cNvPr>
            <p:cNvSpPr/>
            <p:nvPr/>
          </p:nvSpPr>
          <p:spPr>
            <a:xfrm>
              <a:off x="7680200" y="5131087"/>
              <a:ext cx="2744937" cy="2741779"/>
            </a:xfrm>
            <a:prstGeom prst="ellipse">
              <a:avLst/>
            </a:prstGeom>
            <a:solidFill>
              <a:srgbClr val="54C9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CN" altLang="en-US" sz="1707">
                <a:cs typeface="+mn-ea"/>
                <a:sym typeface="+mn-lt"/>
              </a:endParaRP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4EB97C9-6BE1-EE4D-5829-8CE0C17A0EE0}"/>
                </a:ext>
              </a:extLst>
            </p:cNvPr>
            <p:cNvSpPr txBox="1"/>
            <p:nvPr/>
          </p:nvSpPr>
          <p:spPr>
            <a:xfrm>
              <a:off x="8308552" y="6126466"/>
              <a:ext cx="1488231" cy="75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차별성</a:t>
              </a:r>
              <a:endParaRPr lang="ko-KO" altLang="ko-KO" sz="4000" b="1" dirty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A7E53339-8951-6A54-1424-958A09BEB930}"/>
                </a:ext>
              </a:extLst>
            </p:cNvPr>
            <p:cNvSpPr txBox="1"/>
            <p:nvPr/>
          </p:nvSpPr>
          <p:spPr>
            <a:xfrm>
              <a:off x="2139026" y="6050670"/>
              <a:ext cx="4798153" cy="16536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기존방식은 영상이 그대로 보임</a:t>
              </a: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r>
                <a:rPr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영상송출을 중단하는 사생활 보호 기능</a:t>
              </a: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r>
                <a:rPr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스켈레톤 방식으로 </a:t>
              </a:r>
              <a:r>
                <a:rPr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24</a:t>
              </a:r>
              <a:r>
                <a: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시간 촬영 및 사생활보호</a:t>
              </a: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 algn="just">
                <a:lnSpc>
                  <a:spcPts val="2000"/>
                </a:lnSpc>
              </a:pPr>
              <a:endParaRPr lang="ko-KO" altLang="ko-KO" sz="8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24" name="TextBox 30">
              <a:extLst>
                <a:ext uri="{FF2B5EF4-FFF2-40B4-BE49-F238E27FC236}">
                  <a16:creationId xmlns:a16="http://schemas.microsoft.com/office/drawing/2014/main" id="{B7672B16-12A2-45EE-0845-0FDEB25081D0}"/>
                </a:ext>
              </a:extLst>
            </p:cNvPr>
            <p:cNvSpPr txBox="1"/>
            <p:nvPr/>
          </p:nvSpPr>
          <p:spPr>
            <a:xfrm>
              <a:off x="2274937" y="5388214"/>
              <a:ext cx="4181206" cy="4331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  <a:latin typeface="NanumGothic"/>
                  <a:ea typeface="NanumGothic"/>
                  <a:cs typeface="+mn-ea"/>
                  <a:sym typeface="+mn-lt"/>
                </a:rPr>
                <a:t>개선된 </a:t>
              </a:r>
              <a:r>
                <a:rPr lang="en-US" altLang="ko-KR" sz="2800" b="1" dirty="0">
                  <a:solidFill>
                    <a:schemeClr val="accent1"/>
                  </a:solidFill>
                  <a:latin typeface="NanumGothic"/>
                  <a:ea typeface="NanumGothic"/>
                  <a:cs typeface="+mn-ea"/>
                  <a:sym typeface="+mn-lt"/>
                </a:rPr>
                <a:t>IP</a:t>
              </a:r>
              <a:r>
                <a:rPr lang="ko-KR" altLang="en-US" sz="2800" b="1" dirty="0">
                  <a:solidFill>
                    <a:schemeClr val="accent1"/>
                  </a:solidFill>
                  <a:latin typeface="NanumGothic"/>
                  <a:ea typeface="NanumGothic"/>
                  <a:cs typeface="+mn-ea"/>
                  <a:sym typeface="+mn-lt"/>
                </a:rPr>
                <a:t>카메라 사생활보호</a:t>
              </a:r>
              <a:endParaRPr lang="ko-KO" altLang="ko-KO" sz="2800" b="1" dirty="0">
                <a:solidFill>
                  <a:schemeClr val="accent1"/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BB55D26-B9DF-C492-3D1F-8F9FF1043CDA}"/>
                </a:ext>
              </a:extLst>
            </p:cNvPr>
            <p:cNvSpPr/>
            <p:nvPr/>
          </p:nvSpPr>
          <p:spPr>
            <a:xfrm>
              <a:off x="1843998" y="5156582"/>
              <a:ext cx="5908568" cy="2716284"/>
            </a:xfrm>
            <a:custGeom>
              <a:avLst/>
              <a:gdLst>
                <a:gd name="connsiteX0" fmla="*/ 452723 w 5908568"/>
                <a:gd name="connsiteY0" fmla="*/ 0 h 2716284"/>
                <a:gd name="connsiteX1" fmla="*/ 5548244 w 5908568"/>
                <a:gd name="connsiteY1" fmla="*/ 0 h 2716284"/>
                <a:gd name="connsiteX2" fmla="*/ 5868368 w 5908568"/>
                <a:gd name="connsiteY2" fmla="*/ 132600 h 2716284"/>
                <a:gd name="connsiteX3" fmla="*/ 5908568 w 5908568"/>
                <a:gd name="connsiteY3" fmla="*/ 181323 h 2716284"/>
                <a:gd name="connsiteX4" fmla="*/ 5821551 w 5908568"/>
                <a:gd name="connsiteY4" fmla="*/ 234127 h 2716284"/>
                <a:gd name="connsiteX5" fmla="*/ 5216442 w 5908568"/>
                <a:gd name="connsiteY5" fmla="*/ 1370890 h 2716284"/>
                <a:gd name="connsiteX6" fmla="*/ 5821551 w 5908568"/>
                <a:gd name="connsiteY6" fmla="*/ 2507654 h 2716284"/>
                <a:gd name="connsiteX7" fmla="*/ 5894550 w 5908568"/>
                <a:gd name="connsiteY7" fmla="*/ 2551951 h 2716284"/>
                <a:gd name="connsiteX8" fmla="*/ 5868368 w 5908568"/>
                <a:gd name="connsiteY8" fmla="*/ 2583685 h 2716284"/>
                <a:gd name="connsiteX9" fmla="*/ 5548244 w 5908568"/>
                <a:gd name="connsiteY9" fmla="*/ 2716284 h 2716284"/>
                <a:gd name="connsiteX10" fmla="*/ 452723 w 5908568"/>
                <a:gd name="connsiteY10" fmla="*/ 2716284 h 2716284"/>
                <a:gd name="connsiteX11" fmla="*/ 0 w 5908568"/>
                <a:gd name="connsiteY11" fmla="*/ 2263561 h 2716284"/>
                <a:gd name="connsiteX12" fmla="*/ 0 w 5908568"/>
                <a:gd name="connsiteY12" fmla="*/ 452723 h 2716284"/>
                <a:gd name="connsiteX13" fmla="*/ 452723 w 5908568"/>
                <a:gd name="connsiteY13" fmla="*/ 0 h 271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08568" h="2716284">
                  <a:moveTo>
                    <a:pt x="452723" y="0"/>
                  </a:moveTo>
                  <a:lnTo>
                    <a:pt x="5548244" y="0"/>
                  </a:lnTo>
                  <a:cubicBezTo>
                    <a:pt x="5673260" y="0"/>
                    <a:pt x="5786441" y="50673"/>
                    <a:pt x="5868368" y="132600"/>
                  </a:cubicBezTo>
                  <a:lnTo>
                    <a:pt x="5908568" y="181323"/>
                  </a:lnTo>
                  <a:lnTo>
                    <a:pt x="5821551" y="234127"/>
                  </a:lnTo>
                  <a:cubicBezTo>
                    <a:pt x="5456472" y="480485"/>
                    <a:pt x="5216442" y="897689"/>
                    <a:pt x="5216442" y="1370890"/>
                  </a:cubicBezTo>
                  <a:cubicBezTo>
                    <a:pt x="5216442" y="1844091"/>
                    <a:pt x="5456472" y="2261295"/>
                    <a:pt x="5821551" y="2507654"/>
                  </a:cubicBezTo>
                  <a:lnTo>
                    <a:pt x="5894550" y="2551951"/>
                  </a:lnTo>
                  <a:lnTo>
                    <a:pt x="5868368" y="2583685"/>
                  </a:lnTo>
                  <a:cubicBezTo>
                    <a:pt x="5786441" y="2665611"/>
                    <a:pt x="5673260" y="2716284"/>
                    <a:pt x="5548244" y="2716284"/>
                  </a:cubicBezTo>
                  <a:lnTo>
                    <a:pt x="452723" y="2716284"/>
                  </a:lnTo>
                  <a:cubicBezTo>
                    <a:pt x="202691" y="2716284"/>
                    <a:pt x="0" y="2513593"/>
                    <a:pt x="0" y="2263561"/>
                  </a:cubicBezTo>
                  <a:lnTo>
                    <a:pt x="0" y="452723"/>
                  </a:lnTo>
                  <a:cubicBezTo>
                    <a:pt x="0" y="202691"/>
                    <a:pt x="202691" y="0"/>
                    <a:pt x="452723" y="0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0D3364E-6231-DB95-B896-76F0296DC4A6}"/>
                </a:ext>
              </a:extLst>
            </p:cNvPr>
            <p:cNvSpPr/>
            <p:nvPr/>
          </p:nvSpPr>
          <p:spPr>
            <a:xfrm rot="10800000">
              <a:off x="10352771" y="5157245"/>
              <a:ext cx="5908568" cy="2716284"/>
            </a:xfrm>
            <a:custGeom>
              <a:avLst/>
              <a:gdLst>
                <a:gd name="connsiteX0" fmla="*/ 452723 w 5908568"/>
                <a:gd name="connsiteY0" fmla="*/ 0 h 2716284"/>
                <a:gd name="connsiteX1" fmla="*/ 5548244 w 5908568"/>
                <a:gd name="connsiteY1" fmla="*/ 0 h 2716284"/>
                <a:gd name="connsiteX2" fmla="*/ 5868368 w 5908568"/>
                <a:gd name="connsiteY2" fmla="*/ 132600 h 2716284"/>
                <a:gd name="connsiteX3" fmla="*/ 5908568 w 5908568"/>
                <a:gd name="connsiteY3" fmla="*/ 181323 h 2716284"/>
                <a:gd name="connsiteX4" fmla="*/ 5821551 w 5908568"/>
                <a:gd name="connsiteY4" fmla="*/ 234127 h 2716284"/>
                <a:gd name="connsiteX5" fmla="*/ 5216442 w 5908568"/>
                <a:gd name="connsiteY5" fmla="*/ 1370890 h 2716284"/>
                <a:gd name="connsiteX6" fmla="*/ 5821551 w 5908568"/>
                <a:gd name="connsiteY6" fmla="*/ 2507654 h 2716284"/>
                <a:gd name="connsiteX7" fmla="*/ 5894550 w 5908568"/>
                <a:gd name="connsiteY7" fmla="*/ 2551951 h 2716284"/>
                <a:gd name="connsiteX8" fmla="*/ 5868368 w 5908568"/>
                <a:gd name="connsiteY8" fmla="*/ 2583685 h 2716284"/>
                <a:gd name="connsiteX9" fmla="*/ 5548244 w 5908568"/>
                <a:gd name="connsiteY9" fmla="*/ 2716284 h 2716284"/>
                <a:gd name="connsiteX10" fmla="*/ 452723 w 5908568"/>
                <a:gd name="connsiteY10" fmla="*/ 2716284 h 2716284"/>
                <a:gd name="connsiteX11" fmla="*/ 0 w 5908568"/>
                <a:gd name="connsiteY11" fmla="*/ 2263561 h 2716284"/>
                <a:gd name="connsiteX12" fmla="*/ 0 w 5908568"/>
                <a:gd name="connsiteY12" fmla="*/ 452723 h 2716284"/>
                <a:gd name="connsiteX13" fmla="*/ 452723 w 5908568"/>
                <a:gd name="connsiteY13" fmla="*/ 0 h 271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08568" h="2716284">
                  <a:moveTo>
                    <a:pt x="452723" y="0"/>
                  </a:moveTo>
                  <a:lnTo>
                    <a:pt x="5548244" y="0"/>
                  </a:lnTo>
                  <a:cubicBezTo>
                    <a:pt x="5673260" y="0"/>
                    <a:pt x="5786441" y="50673"/>
                    <a:pt x="5868368" y="132600"/>
                  </a:cubicBezTo>
                  <a:lnTo>
                    <a:pt x="5908568" y="181323"/>
                  </a:lnTo>
                  <a:lnTo>
                    <a:pt x="5821551" y="234127"/>
                  </a:lnTo>
                  <a:cubicBezTo>
                    <a:pt x="5456472" y="480485"/>
                    <a:pt x="5216442" y="897689"/>
                    <a:pt x="5216442" y="1370890"/>
                  </a:cubicBezTo>
                  <a:cubicBezTo>
                    <a:pt x="5216442" y="1844091"/>
                    <a:pt x="5456472" y="2261295"/>
                    <a:pt x="5821551" y="2507654"/>
                  </a:cubicBezTo>
                  <a:lnTo>
                    <a:pt x="5894550" y="2551951"/>
                  </a:lnTo>
                  <a:lnTo>
                    <a:pt x="5868368" y="2583685"/>
                  </a:lnTo>
                  <a:cubicBezTo>
                    <a:pt x="5786441" y="2665611"/>
                    <a:pt x="5673260" y="2716284"/>
                    <a:pt x="5548244" y="2716284"/>
                  </a:cubicBezTo>
                  <a:lnTo>
                    <a:pt x="452723" y="2716284"/>
                  </a:lnTo>
                  <a:cubicBezTo>
                    <a:pt x="202691" y="2716284"/>
                    <a:pt x="0" y="2513593"/>
                    <a:pt x="0" y="2263561"/>
                  </a:cubicBezTo>
                  <a:lnTo>
                    <a:pt x="0" y="452723"/>
                  </a:lnTo>
                  <a:cubicBezTo>
                    <a:pt x="0" y="202691"/>
                    <a:pt x="202691" y="0"/>
                    <a:pt x="452723" y="0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C412583A-5E00-23D3-1900-FBA745399267}"/>
                </a:ext>
              </a:extLst>
            </p:cNvPr>
            <p:cNvSpPr txBox="1"/>
            <p:nvPr/>
          </p:nvSpPr>
          <p:spPr>
            <a:xfrm>
              <a:off x="11367457" y="6050669"/>
              <a:ext cx="4798153" cy="16536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-IP</a:t>
              </a:r>
              <a:r>
                <a: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카메라의 단점을 해결하기 위해 센서방식 사용</a:t>
              </a: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r>
                <a:rPr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하지만 기존의 센서방식은 오작동 가능성 존재</a:t>
              </a: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r>
                <a:rPr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  <a:r>
                <a: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카메라 사용으로 사용자가 직접판단 가능 </a:t>
              </a:r>
              <a:endPara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 algn="just">
                <a:lnSpc>
                  <a:spcPts val="2000"/>
                </a:lnSpc>
              </a:pPr>
              <a:endParaRPr lang="ko-KO" altLang="ko-KO" sz="8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6C0A6809-08AB-E434-F732-96D00A6C0CBA}"/>
                </a:ext>
              </a:extLst>
            </p:cNvPr>
            <p:cNvSpPr txBox="1"/>
            <p:nvPr/>
          </p:nvSpPr>
          <p:spPr>
            <a:xfrm>
              <a:off x="11290110" y="5387387"/>
              <a:ext cx="4181206" cy="4331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  <a:latin typeface="NanumGothic"/>
                  <a:ea typeface="NanumGothic"/>
                  <a:cs typeface="+mn-ea"/>
                  <a:sym typeface="+mn-lt"/>
                </a:rPr>
                <a:t>센서가 아닌 카메라 사용</a:t>
              </a:r>
              <a:endParaRPr lang="ko-KO" altLang="ko-KO" sz="2800" b="1" dirty="0">
                <a:solidFill>
                  <a:schemeClr val="accent1"/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989463" y="2095342"/>
            <a:ext cx="16309074" cy="852219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 2.5  </a:t>
            </a:r>
            <a:r>
              <a:rPr lang="ko-KR" altLang="en-US" dirty="0"/>
              <a:t>어려운 점 및 변경사항</a:t>
            </a:r>
          </a:p>
          <a:p>
            <a:pPr marL="4572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DD3279-D3D6-7AE9-5399-4A59C2883EC0}"/>
              </a:ext>
            </a:extLst>
          </p:cNvPr>
          <p:cNvGrpSpPr/>
          <p:nvPr/>
        </p:nvGrpSpPr>
        <p:grpSpPr>
          <a:xfrm>
            <a:off x="709176" y="3669635"/>
            <a:ext cx="16869648" cy="3692457"/>
            <a:chOff x="249051" y="1844675"/>
            <a:chExt cx="8645899" cy="206471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B571DC-361A-6228-5830-2A0AC55D5EC5}"/>
                </a:ext>
              </a:extLst>
            </p:cNvPr>
            <p:cNvGrpSpPr/>
            <p:nvPr/>
          </p:nvGrpSpPr>
          <p:grpSpPr>
            <a:xfrm>
              <a:off x="249051" y="1844675"/>
              <a:ext cx="2232000" cy="2064716"/>
              <a:chOff x="249051" y="1844675"/>
              <a:chExt cx="2232000" cy="2064716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87C5223-2F4C-5998-A958-A439526A5FCA}"/>
                  </a:ext>
                </a:extLst>
              </p:cNvPr>
              <p:cNvSpPr/>
              <p:nvPr/>
            </p:nvSpPr>
            <p:spPr>
              <a:xfrm>
                <a:off x="249051" y="1844675"/>
                <a:ext cx="2232000" cy="432000"/>
              </a:xfrm>
              <a:prstGeom prst="rect">
                <a:avLst/>
              </a:prstGeom>
              <a:solidFill>
                <a:srgbClr val="008FD4"/>
              </a:solidFill>
              <a:ln w="9525">
                <a:solidFill>
                  <a:srgbClr val="008FD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초기 계획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C68FE48-A799-89ED-D15F-5C3A8F4415F7}"/>
                  </a:ext>
                </a:extLst>
              </p:cNvPr>
              <p:cNvGrpSpPr/>
              <p:nvPr/>
            </p:nvGrpSpPr>
            <p:grpSpPr>
              <a:xfrm>
                <a:off x="250825" y="2323761"/>
                <a:ext cx="2230226" cy="1585630"/>
                <a:chOff x="250825" y="2323762"/>
                <a:chExt cx="2230226" cy="1585630"/>
              </a:xfrm>
            </p:grpSpPr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426537B9-E94C-BF94-D2BB-B14045405BEF}"/>
                    </a:ext>
                  </a:extLst>
                </p:cNvPr>
                <p:cNvSpPr/>
                <p:nvPr/>
              </p:nvSpPr>
              <p:spPr>
                <a:xfrm>
                  <a:off x="250825" y="2323762"/>
                  <a:ext cx="2230226" cy="1585630"/>
                </a:xfrm>
                <a:prstGeom prst="roundRect">
                  <a:avLst>
                    <a:gd name="adj" fmla="val 0"/>
                  </a:avLst>
                </a:prstGeom>
                <a:no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CCE7A52-B1C7-149B-2239-B71E06C44AD0}"/>
                    </a:ext>
                  </a:extLst>
                </p:cNvPr>
                <p:cNvSpPr txBox="1"/>
                <p:nvPr/>
              </p:nvSpPr>
              <p:spPr>
                <a:xfrm>
                  <a:off x="321938" y="2429600"/>
                  <a:ext cx="2088000" cy="803061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직접 제작한 모델사용</a:t>
                  </a:r>
                  <a:endPara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통화 기능을 탑재해 쌍방향통신</a:t>
                  </a:r>
                  <a:endPara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 사건 발생시 알림 기능</a:t>
                  </a:r>
                  <a:endPara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964EAE3-365A-FD0F-0AFC-2C16B374A01F}"/>
                </a:ext>
              </a:extLst>
            </p:cNvPr>
            <p:cNvGrpSpPr/>
            <p:nvPr/>
          </p:nvGrpSpPr>
          <p:grpSpPr>
            <a:xfrm>
              <a:off x="6662950" y="1844675"/>
              <a:ext cx="2232000" cy="2064715"/>
              <a:chOff x="6662950" y="1844675"/>
              <a:chExt cx="2232000" cy="206471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33D0E01-F6F3-C599-AA7C-F16827A29E67}"/>
                  </a:ext>
                </a:extLst>
              </p:cNvPr>
              <p:cNvSpPr/>
              <p:nvPr/>
            </p:nvSpPr>
            <p:spPr>
              <a:xfrm>
                <a:off x="6662950" y="1844675"/>
                <a:ext cx="2232000" cy="432000"/>
              </a:xfrm>
              <a:prstGeom prst="rect">
                <a:avLst/>
              </a:prstGeom>
              <a:solidFill>
                <a:srgbClr val="008FD4"/>
              </a:solidFill>
              <a:ln w="9525">
                <a:solidFill>
                  <a:srgbClr val="008F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3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현재 계획</a:t>
                </a: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D1DB35E-D56E-326F-0542-B66EFDE4A686}"/>
                  </a:ext>
                </a:extLst>
              </p:cNvPr>
              <p:cNvGrpSpPr/>
              <p:nvPr/>
            </p:nvGrpSpPr>
            <p:grpSpPr>
              <a:xfrm>
                <a:off x="6664724" y="2323761"/>
                <a:ext cx="2230226" cy="1585629"/>
                <a:chOff x="250825" y="2323761"/>
                <a:chExt cx="2230226" cy="1585629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CEEF6D0-C5E5-5B49-A750-523115EC848F}"/>
                    </a:ext>
                  </a:extLst>
                </p:cNvPr>
                <p:cNvSpPr/>
                <p:nvPr/>
              </p:nvSpPr>
              <p:spPr>
                <a:xfrm>
                  <a:off x="250825" y="2323761"/>
                  <a:ext cx="2230226" cy="1585629"/>
                </a:xfrm>
                <a:prstGeom prst="roundRect">
                  <a:avLst>
                    <a:gd name="adj" fmla="val 0"/>
                  </a:avLst>
                </a:prstGeom>
                <a:no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8EE2112-1E84-9708-917F-162158E54E63}"/>
                    </a:ext>
                  </a:extLst>
                </p:cNvPr>
                <p:cNvSpPr txBox="1"/>
                <p:nvPr/>
              </p:nvSpPr>
              <p:spPr>
                <a:xfrm>
                  <a:off x="321938" y="2429600"/>
                  <a:ext cx="2088000" cy="803061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제작된 모델 사용</a:t>
                  </a:r>
                  <a:endPara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카메라를 통한 단방향 통신 </a:t>
                  </a:r>
                  <a:endPara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알림 기능 삭제</a:t>
                  </a:r>
                  <a:endPara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14C3694-FC4D-3156-0E0E-1C05CB9904FE}"/>
                </a:ext>
              </a:extLst>
            </p:cNvPr>
            <p:cNvGrpSpPr/>
            <p:nvPr/>
          </p:nvGrpSpPr>
          <p:grpSpPr>
            <a:xfrm>
              <a:off x="2592001" y="1844675"/>
              <a:ext cx="3960000" cy="1679827"/>
              <a:chOff x="2592001" y="1844675"/>
              <a:chExt cx="3960000" cy="1679827"/>
            </a:xfrm>
          </p:grpSpPr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BD2703E1-0A2C-E13A-1FA9-76B9635F8B08}"/>
                  </a:ext>
                </a:extLst>
              </p:cNvPr>
              <p:cNvSpPr/>
              <p:nvPr/>
            </p:nvSpPr>
            <p:spPr>
              <a:xfrm>
                <a:off x="2592001" y="1844675"/>
                <a:ext cx="3960000" cy="43200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C722152-F925-1EAA-AFA9-5A7957515E8B}"/>
                  </a:ext>
                </a:extLst>
              </p:cNvPr>
              <p:cNvGrpSpPr/>
              <p:nvPr/>
            </p:nvGrpSpPr>
            <p:grpSpPr>
              <a:xfrm>
                <a:off x="2663128" y="2323761"/>
                <a:ext cx="1188000" cy="1200739"/>
                <a:chOff x="2663128" y="2323761"/>
                <a:chExt cx="1188000" cy="1200739"/>
              </a:xfrm>
            </p:grpSpPr>
            <p:sp>
              <p:nvSpPr>
                <p:cNvPr id="22" name="화살표: 오각형 21">
                  <a:extLst>
                    <a:ext uri="{FF2B5EF4-FFF2-40B4-BE49-F238E27FC236}">
                      <a16:creationId xmlns:a16="http://schemas.microsoft.com/office/drawing/2014/main" id="{05EF2161-7365-8D4C-D51B-B3B1788893F6}"/>
                    </a:ext>
                  </a:extLst>
                </p:cNvPr>
                <p:cNvSpPr/>
                <p:nvPr/>
              </p:nvSpPr>
              <p:spPr>
                <a:xfrm rot="16200000">
                  <a:off x="2656758" y="2330131"/>
                  <a:ext cx="1200739" cy="1188000"/>
                </a:xfrm>
                <a:prstGeom prst="homePlate">
                  <a:avLst>
                    <a:gd name="adj" fmla="val 26415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C5D959B-91BD-0E7D-26A6-F24464F7500A}"/>
                    </a:ext>
                  </a:extLst>
                </p:cNvPr>
                <p:cNvSpPr txBox="1"/>
                <p:nvPr/>
              </p:nvSpPr>
              <p:spPr>
                <a:xfrm>
                  <a:off x="2968132" y="2644516"/>
                  <a:ext cx="577720" cy="29257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2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+mn-ea"/>
                    </a:rPr>
                    <a:t>시간적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EA7709D-0379-7880-55DA-F952FF736860}"/>
                    </a:ext>
                  </a:extLst>
                </p:cNvPr>
                <p:cNvSpPr txBox="1"/>
                <p:nvPr/>
              </p:nvSpPr>
              <p:spPr>
                <a:xfrm>
                  <a:off x="2737153" y="2996155"/>
                  <a:ext cx="815379" cy="484676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모델 학습</a:t>
                  </a:r>
                  <a:endPara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부품 확보</a:t>
                  </a:r>
                  <a:endPara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D96CAA1-F668-C9FC-8A6C-BE6F27C090D1}"/>
                  </a:ext>
                </a:extLst>
              </p:cNvPr>
              <p:cNvGrpSpPr/>
              <p:nvPr/>
            </p:nvGrpSpPr>
            <p:grpSpPr>
              <a:xfrm>
                <a:off x="3978000" y="2323762"/>
                <a:ext cx="1201875" cy="1200740"/>
                <a:chOff x="3978000" y="2323762"/>
                <a:chExt cx="1201875" cy="1200740"/>
              </a:xfrm>
            </p:grpSpPr>
            <p:sp>
              <p:nvSpPr>
                <p:cNvPr id="19" name="화살표: 오각형 18">
                  <a:extLst>
                    <a:ext uri="{FF2B5EF4-FFF2-40B4-BE49-F238E27FC236}">
                      <a16:creationId xmlns:a16="http://schemas.microsoft.com/office/drawing/2014/main" id="{23A5E37B-2FE7-202D-C922-219A8FE0667A}"/>
                    </a:ext>
                  </a:extLst>
                </p:cNvPr>
                <p:cNvSpPr/>
                <p:nvPr/>
              </p:nvSpPr>
              <p:spPr>
                <a:xfrm rot="16200000">
                  <a:off x="3971630" y="2330132"/>
                  <a:ext cx="1200740" cy="1188000"/>
                </a:xfrm>
                <a:prstGeom prst="homePlate">
                  <a:avLst>
                    <a:gd name="adj" fmla="val 26415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39CFDF5-481B-13E2-C78B-483DB36AA02C}"/>
                    </a:ext>
                  </a:extLst>
                </p:cNvPr>
                <p:cNvSpPr txBox="1"/>
                <p:nvPr/>
              </p:nvSpPr>
              <p:spPr>
                <a:xfrm>
                  <a:off x="4238333" y="2644517"/>
                  <a:ext cx="695085" cy="29257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2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+mn-ea"/>
                    </a:rPr>
                    <a:t>기술적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A55DAF9-3717-6DD5-3D40-F962BE71D23B}"/>
                    </a:ext>
                  </a:extLst>
                </p:cNvPr>
                <p:cNvSpPr txBox="1"/>
                <p:nvPr/>
              </p:nvSpPr>
              <p:spPr>
                <a:xfrm>
                  <a:off x="3991875" y="3007381"/>
                  <a:ext cx="1188000" cy="250692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예상 외의 에러</a:t>
                  </a:r>
                  <a:endPara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54C1DC0-23CF-5C4C-0459-3E99A930BC3A}"/>
                  </a:ext>
                </a:extLst>
              </p:cNvPr>
              <p:cNvGrpSpPr/>
              <p:nvPr/>
            </p:nvGrpSpPr>
            <p:grpSpPr>
              <a:xfrm>
                <a:off x="5293006" y="2323760"/>
                <a:ext cx="1188000" cy="1200741"/>
                <a:chOff x="5293006" y="2323760"/>
                <a:chExt cx="1188000" cy="1200741"/>
              </a:xfrm>
            </p:grpSpPr>
            <p:sp>
              <p:nvSpPr>
                <p:cNvPr id="16" name="화살표: 오각형 15">
                  <a:extLst>
                    <a:ext uri="{FF2B5EF4-FFF2-40B4-BE49-F238E27FC236}">
                      <a16:creationId xmlns:a16="http://schemas.microsoft.com/office/drawing/2014/main" id="{C0AA7239-9326-5814-C44E-63F1A7BEC4FE}"/>
                    </a:ext>
                  </a:extLst>
                </p:cNvPr>
                <p:cNvSpPr/>
                <p:nvPr/>
              </p:nvSpPr>
              <p:spPr>
                <a:xfrm rot="16200000">
                  <a:off x="5286635" y="2330131"/>
                  <a:ext cx="1200741" cy="1188000"/>
                </a:xfrm>
                <a:prstGeom prst="homePlate">
                  <a:avLst>
                    <a:gd name="adj" fmla="val 26415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62EE4E1-DABF-B631-DEA3-FED3FE505C44}"/>
                    </a:ext>
                  </a:extLst>
                </p:cNvPr>
                <p:cNvSpPr txBox="1"/>
                <p:nvPr/>
              </p:nvSpPr>
              <p:spPr>
                <a:xfrm>
                  <a:off x="5678659" y="2644516"/>
                  <a:ext cx="416694" cy="29257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28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+mn-ea"/>
                    </a:rPr>
                    <a:t>비용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4FAF2-4E9D-4E0D-2C30-7E4D0DCAD037}"/>
                    </a:ext>
                  </a:extLst>
                </p:cNvPr>
                <p:cNvSpPr txBox="1"/>
                <p:nvPr/>
              </p:nvSpPr>
              <p:spPr>
                <a:xfrm>
                  <a:off x="5328563" y="2991930"/>
                  <a:ext cx="953977" cy="484676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카메라 모듈</a:t>
                  </a:r>
                  <a:endPara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맑은 고딕" panose="020B0503020000020004" pitchFamily="50" charset="-127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rPr>
                    <a:t>• 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게이트웨이</a:t>
                  </a:r>
                  <a:endPara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28517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활용 방안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50879" y="1800225"/>
            <a:ext cx="16309074" cy="7858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r>
              <a:rPr lang="ko-KR" altLang="en-US"/>
              <a:t>활용 계획</a:t>
            </a:r>
          </a:p>
          <a:p>
            <a:pPr lvl="1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500">
              <a:solidFill>
                <a:schemeClr val="dk1"/>
              </a:solidFill>
            </a:endParaRPr>
          </a:p>
          <a:p>
            <a:pPr lvl="1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800">
                <a:solidFill>
                  <a:schemeClr val="dk1"/>
                </a:solidFill>
              </a:rPr>
              <a:t>고독사 위험이 있는 </a:t>
            </a:r>
            <a:r>
              <a:rPr lang="en-US" altLang="ko-KR" sz="2800">
                <a:solidFill>
                  <a:schemeClr val="dk1"/>
                </a:solidFill>
              </a:rPr>
              <a:t>1</a:t>
            </a:r>
            <a:r>
              <a:rPr lang="ko-KR" altLang="en-US" sz="2800">
                <a:solidFill>
                  <a:schemeClr val="dk1"/>
                </a:solidFill>
              </a:rPr>
              <a:t>인 가구나 환자가 있는 병원</a:t>
            </a:r>
            <a:r>
              <a:rPr lang="en-US" altLang="ko-KR" sz="2800">
                <a:solidFill>
                  <a:schemeClr val="dk1"/>
                </a:solidFill>
              </a:rPr>
              <a:t>, </a:t>
            </a:r>
            <a:r>
              <a:rPr lang="ko-KR" altLang="en-US" sz="2800">
                <a:solidFill>
                  <a:schemeClr val="dk1"/>
                </a:solidFill>
              </a:rPr>
              <a:t>요양 시설 등에 설치</a:t>
            </a:r>
          </a:p>
          <a:p>
            <a:pPr lvl="1" algn="just">
              <a:lnSpc>
                <a:spcPct val="16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800">
                <a:solidFill>
                  <a:schemeClr val="dk1"/>
                </a:solidFill>
              </a:rPr>
              <a:t>CCTV </a:t>
            </a:r>
            <a:r>
              <a:rPr lang="ko-KR" altLang="en-US" sz="2800">
                <a:solidFill>
                  <a:schemeClr val="dk1"/>
                </a:solidFill>
              </a:rPr>
              <a:t>설치가 불가능한 목욕탕이나 화장실 등에 설치</a:t>
            </a:r>
          </a:p>
          <a:p>
            <a:pPr lvl="1" algn="just">
              <a:lnSpc>
                <a:spcPct val="16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2800">
                <a:solidFill>
                  <a:schemeClr val="dk1"/>
                </a:solidFill>
              </a:rPr>
              <a:t>스마트워치와 같은 보조센서와의 연동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457200" lvl="1" indent="0">
              <a:buNone/>
              <a:defRPr/>
            </a:pPr>
            <a:r>
              <a:rPr lang="en-US" altLang="ko-KR"/>
              <a:t>				</a:t>
            </a:r>
            <a:r>
              <a:rPr lang="ko-KR" altLang="en-US"/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57892" y="5729287"/>
            <a:ext cx="2972215" cy="31055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18550" y="5729286"/>
            <a:ext cx="3668921" cy="31055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5535926"/>
            <a:ext cx="3984316" cy="38551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84316" y="5986676"/>
            <a:ext cx="3181794" cy="29912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87471" y="5977283"/>
            <a:ext cx="2972480" cy="297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자료 출처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50879" y="1800225"/>
            <a:ext cx="16309074" cy="7858125"/>
          </a:xfrm>
        </p:spPr>
        <p:txBody>
          <a:bodyPr/>
          <a:lstStyle/>
          <a:p>
            <a:pPr lvl="1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500" dirty="0">
              <a:solidFill>
                <a:schemeClr val="dk1"/>
              </a:solidFill>
            </a:endParaRPr>
          </a:p>
          <a:p>
            <a:pPr marL="457200" lvl="1" indent="0">
              <a:buNone/>
              <a:defRPr/>
            </a:pPr>
            <a:r>
              <a:rPr lang="ko-KR" altLang="en-US" sz="1800" dirty="0" err="1"/>
              <a:t>이소미</a:t>
            </a:r>
            <a:r>
              <a:rPr lang="en-US" altLang="ko-KR" sz="1800" dirty="0"/>
              <a:t>,”</a:t>
            </a:r>
            <a:r>
              <a:rPr lang="ko-KR" altLang="en-US" sz="1800" dirty="0"/>
              <a:t>또 다시 터진 </a:t>
            </a:r>
            <a:r>
              <a:rPr lang="en-US" altLang="ko-KR" sz="1800" dirty="0"/>
              <a:t>IP </a:t>
            </a:r>
            <a:r>
              <a:rPr lang="ko-KR" altLang="en-US" sz="1800" dirty="0"/>
              <a:t>카메라 해킹 영상 유출 사태</a:t>
            </a:r>
            <a:r>
              <a:rPr lang="en-US" altLang="ko-KR" sz="1800" dirty="0"/>
              <a:t>, </a:t>
            </a:r>
            <a:r>
              <a:rPr lang="ko-KR" altLang="en-US" sz="1800" dirty="0"/>
              <a:t>그간 어떤 사건 있었나</a:t>
            </a:r>
            <a:r>
              <a:rPr lang="en-US" altLang="ko-KR" sz="1800" dirty="0"/>
              <a:t>“,</a:t>
            </a:r>
            <a:r>
              <a:rPr lang="ko-KR" altLang="en-US" sz="1800" dirty="0"/>
              <a:t>보안뉴스</a:t>
            </a:r>
            <a:r>
              <a:rPr lang="en-US" altLang="ko-KR" sz="1800" dirty="0"/>
              <a:t>,2024.01.02, </a:t>
            </a:r>
            <a:r>
              <a:rPr lang="en-US" altLang="ko-KR" sz="1800" dirty="0">
                <a:hlinkClick r:id="rId3"/>
              </a:rPr>
              <a:t>https://m.boannews.com/html/detail.html?idx=125345</a:t>
            </a:r>
            <a:endParaRPr lang="en-US" altLang="ko-KR" sz="1800" dirty="0"/>
          </a:p>
          <a:p>
            <a:pPr marL="457200" lvl="1" indent="0">
              <a:buNone/>
              <a:defRPr/>
            </a:pPr>
            <a:r>
              <a:rPr lang="ko-KR" altLang="en-US" sz="1800" dirty="0"/>
              <a:t>김영애</a:t>
            </a:r>
            <a:r>
              <a:rPr lang="en-US" altLang="ko-KR" sz="1800" dirty="0"/>
              <a:t>,”</a:t>
            </a:r>
            <a:r>
              <a:rPr lang="ko-KR" altLang="en-US" sz="1800" dirty="0"/>
              <a:t>중국 해커</a:t>
            </a:r>
            <a:r>
              <a:rPr lang="en-US" altLang="ko-KR" sz="1800" dirty="0"/>
              <a:t>, </a:t>
            </a:r>
            <a:r>
              <a:rPr lang="ko-KR" altLang="en-US" sz="1800" dirty="0"/>
              <a:t>국내 </a:t>
            </a:r>
            <a:r>
              <a:rPr lang="en-US" altLang="ko-KR" sz="1800" dirty="0"/>
              <a:t>IP </a:t>
            </a:r>
            <a:r>
              <a:rPr lang="ko-KR" altLang="en-US" sz="1800" dirty="0"/>
              <a:t>카메라 해킹</a:t>
            </a:r>
            <a:r>
              <a:rPr lang="en-US" altLang="ko-KR" sz="1800" dirty="0"/>
              <a:t>.. 4,500</a:t>
            </a:r>
            <a:r>
              <a:rPr lang="ko-KR" altLang="en-US" sz="1800" dirty="0"/>
              <a:t>개 사생활 영상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텔레그램에</a:t>
            </a:r>
            <a:r>
              <a:rPr lang="ko-KR" altLang="en-US" sz="1800" dirty="0"/>
              <a:t> 노출</a:t>
            </a:r>
            <a:r>
              <a:rPr lang="en-US" altLang="ko-KR" sz="1800" dirty="0"/>
              <a:t>“,</a:t>
            </a:r>
            <a:r>
              <a:rPr lang="ko-KR" altLang="en-US" sz="1800" dirty="0"/>
              <a:t>보안뉴스</a:t>
            </a:r>
            <a:r>
              <a:rPr lang="en-US" altLang="ko-KR" sz="1800" dirty="0"/>
              <a:t>,2023.12.30, </a:t>
            </a:r>
            <a:r>
              <a:rPr lang="en-US" altLang="ko-KR" sz="1800" dirty="0">
                <a:hlinkClick r:id="rId4"/>
              </a:rPr>
              <a:t>https://m.boannews.com/html/detail.html?idx=125342</a:t>
            </a:r>
            <a:endParaRPr lang="en-US" altLang="ko-KR" sz="1800" dirty="0"/>
          </a:p>
          <a:p>
            <a:pPr marL="457200" lvl="1" indent="0">
              <a:buNone/>
              <a:defRPr/>
            </a:pPr>
            <a:endParaRPr lang="en-US" altLang="ko-KR" sz="1800" dirty="0"/>
          </a:p>
          <a:p>
            <a:pPr marL="457200" lvl="1" indent="0">
              <a:buNone/>
              <a:defRPr/>
            </a:pPr>
            <a:r>
              <a:rPr lang="ko-KR" altLang="en-US" sz="1800" dirty="0"/>
              <a:t>사용 </a:t>
            </a:r>
            <a:r>
              <a:rPr lang="en-US" altLang="ko-KR" sz="1800" dirty="0"/>
              <a:t>dataset</a:t>
            </a:r>
          </a:p>
          <a:p>
            <a:pPr marL="457200" lvl="1" indent="0">
              <a:buNone/>
              <a:defRPr/>
            </a:pPr>
            <a:r>
              <a:rPr lang="en-US" altLang="ko-KR" sz="1800" dirty="0">
                <a:hlinkClick r:id="rId5"/>
              </a:rPr>
              <a:t>https://sc3d.imar.ro/humansc3d</a:t>
            </a:r>
            <a:endParaRPr lang="en-US" altLang="ko-KR" sz="1800" dirty="0"/>
          </a:p>
          <a:p>
            <a:pPr marL="457200" lvl="1" indent="0">
              <a:buNone/>
              <a:defRPr/>
            </a:pPr>
            <a:r>
              <a:rPr lang="en-US" altLang="ko-KR" sz="1800" dirty="0">
                <a:hlinkClick r:id="rId6"/>
              </a:rPr>
              <a:t>https://ci3d.imar.ro/chi3d</a:t>
            </a:r>
            <a:endParaRPr lang="en-US" altLang="ko-KR" sz="1800" dirty="0"/>
          </a:p>
          <a:p>
            <a:pPr marL="457200" lvl="1" indent="0">
              <a:buNone/>
              <a:defRPr/>
            </a:pPr>
            <a:r>
              <a:rPr lang="en-US" altLang="ko-KR" sz="1800" dirty="0">
                <a:hlinkClick r:id="rId7"/>
              </a:rPr>
              <a:t>https://paperswithcode.com/dataset/human3-6m</a:t>
            </a:r>
            <a:endParaRPr lang="en-US" altLang="ko-KR" sz="1800" dirty="0"/>
          </a:p>
          <a:p>
            <a:pPr marL="457200" lvl="1" indent="0">
              <a:buNone/>
              <a:defRPr/>
            </a:pPr>
            <a:endParaRPr lang="en-US" altLang="ko-KR" sz="1400" dirty="0"/>
          </a:p>
          <a:p>
            <a:pPr marL="457200" lvl="1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437063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0880" y="279395"/>
            <a:ext cx="6414222" cy="7954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r>
              <a:rPr lang="ko-KR" altLang="en-US" dirty="0"/>
              <a:t> </a:t>
            </a:r>
          </a:p>
          <a:p>
            <a:pPr lvl="1">
              <a:defRPr/>
            </a:pP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260157" y="2160270"/>
            <a:ext cx="7200900" cy="5040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97954" y="7794625"/>
            <a:ext cx="1149209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/>
              <a:t>-</a:t>
            </a:r>
            <a:r>
              <a:rPr lang="ko-KR" altLang="en-US" sz="3500" b="1" dirty="0"/>
              <a:t> 매년 고독사 비율이 높아지고 있음</a:t>
            </a:r>
          </a:p>
          <a:p>
            <a:pPr>
              <a:defRPr/>
            </a:pPr>
            <a:r>
              <a:rPr lang="en-US" altLang="ko-KR" sz="3500" b="1" dirty="0"/>
              <a:t>-</a:t>
            </a:r>
            <a:r>
              <a:rPr lang="ko-KR" altLang="en-US" sz="3500" b="1" dirty="0"/>
              <a:t> </a:t>
            </a:r>
            <a:r>
              <a:rPr lang="ko-KR" altLang="en-US" sz="3500" b="1" dirty="0">
                <a:solidFill>
                  <a:srgbClr val="FF0000"/>
                </a:solidFill>
              </a:rPr>
              <a:t>고령의 나이대</a:t>
            </a:r>
            <a:r>
              <a:rPr lang="ko-KR" altLang="en-US" sz="3500" b="1" dirty="0"/>
              <a:t>에 고독사 비율이 </a:t>
            </a:r>
            <a:r>
              <a:rPr lang="ko-KR" altLang="en-US" sz="3500" b="1" dirty="0">
                <a:solidFill>
                  <a:srgbClr val="FF0000"/>
                </a:solidFill>
              </a:rPr>
              <a:t>높게 분포</a:t>
            </a:r>
            <a:endParaRPr lang="ko-KR" altLang="en-US" sz="3500" b="1" dirty="0"/>
          </a:p>
          <a:p>
            <a:pPr>
              <a:defRPr/>
            </a:pPr>
            <a:r>
              <a:rPr lang="en-US" altLang="ko-KR" sz="3500" b="1" dirty="0"/>
              <a:t>-</a:t>
            </a:r>
            <a:r>
              <a:rPr lang="ko-KR" altLang="en-US" sz="3500" b="1" dirty="0"/>
              <a:t> 부산은</a:t>
            </a:r>
            <a:r>
              <a:rPr lang="en-US" altLang="ko-KR" sz="3500" b="1" dirty="0"/>
              <a:t> 10</a:t>
            </a:r>
            <a:r>
              <a:rPr lang="ko-KR" altLang="en-US" sz="3500" b="1" dirty="0"/>
              <a:t>만 명당 고독사 발생이 평균 보다 높은 지역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6C89C1-C8A8-57DE-4832-CDCFFB0B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005" y="2160270"/>
            <a:ext cx="9069066" cy="5040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0880" y="279395"/>
            <a:ext cx="6414222" cy="7954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r>
              <a:rPr lang="ko-KR" altLang="en-US" dirty="0"/>
              <a:t> 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22229" y="7794625"/>
            <a:ext cx="103663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/>
              <a:t>-</a:t>
            </a:r>
            <a:r>
              <a:rPr lang="ko-KR" altLang="en-US" sz="3500" b="1" dirty="0"/>
              <a:t> 한국의 </a:t>
            </a:r>
            <a:r>
              <a:rPr lang="en-US" altLang="ko-KR" sz="3500" b="1" dirty="0"/>
              <a:t>IP</a:t>
            </a:r>
            <a:r>
              <a:rPr lang="ko-KR" altLang="en-US" sz="3500" b="1" dirty="0"/>
              <a:t> 카메라 취약점 노출 순위는 </a:t>
            </a:r>
            <a:r>
              <a:rPr lang="en-US" altLang="ko-KR" sz="3500" b="1" dirty="0">
                <a:solidFill>
                  <a:srgbClr val="FF0000"/>
                </a:solidFill>
              </a:rPr>
              <a:t>6</a:t>
            </a:r>
            <a:r>
              <a:rPr lang="ko-KR" altLang="en-US" sz="3500" b="1" dirty="0">
                <a:solidFill>
                  <a:srgbClr val="FF0000"/>
                </a:solidFill>
              </a:rPr>
              <a:t>위</a:t>
            </a:r>
          </a:p>
          <a:p>
            <a:pPr>
              <a:defRPr/>
            </a:pPr>
            <a:r>
              <a:rPr lang="en-US" altLang="ko-KR" sz="3500" b="1" dirty="0"/>
              <a:t>-</a:t>
            </a:r>
            <a:r>
              <a:rPr lang="ko-KR" altLang="en-US" sz="3500" b="1" dirty="0"/>
              <a:t> 외국의 불법 사이트나 </a:t>
            </a:r>
            <a:r>
              <a:rPr lang="en-US" altLang="ko-KR" sz="3500" b="1" dirty="0"/>
              <a:t>SNS</a:t>
            </a:r>
            <a:r>
              <a:rPr lang="ko-KR" altLang="en-US" sz="3500" b="1" dirty="0"/>
              <a:t>를 통해 공유되고 있음</a:t>
            </a:r>
            <a:endParaRPr lang="en-US" altLang="ko-KR" sz="35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49DFAE-EC66-C2B1-B350-89BDFA2D5ED7}"/>
              </a:ext>
            </a:extLst>
          </p:cNvPr>
          <p:cNvGrpSpPr/>
          <p:nvPr/>
        </p:nvGrpSpPr>
        <p:grpSpPr>
          <a:xfrm>
            <a:off x="680854" y="2307800"/>
            <a:ext cx="16603610" cy="4639906"/>
            <a:chOff x="680854" y="2393376"/>
            <a:chExt cx="16603610" cy="46399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62B0D8-691E-31E8-E817-521A3753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854" y="2393376"/>
              <a:ext cx="7154273" cy="463932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D5424B4-BF21-A81E-CD84-AE35D126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0" y="2393960"/>
              <a:ext cx="8140464" cy="463932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89A1CC-F25E-052D-E006-2D9A63BAC4E8}"/>
              </a:ext>
            </a:extLst>
          </p:cNvPr>
          <p:cNvSpPr txBox="1"/>
          <p:nvPr/>
        </p:nvSpPr>
        <p:spPr>
          <a:xfrm>
            <a:off x="680854" y="7001541"/>
            <a:ext cx="27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이미지</a:t>
            </a:r>
            <a:r>
              <a:rPr lang="en-US" altLang="ko-KR" dirty="0"/>
              <a:t>=</a:t>
            </a:r>
            <a:r>
              <a:rPr lang="ko-KR" altLang="en-US" dirty="0"/>
              <a:t>보안뉴스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2605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0880" y="279395"/>
            <a:ext cx="6414222" cy="7954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2A250-1648-209B-D925-FCDD9E232D46}"/>
              </a:ext>
            </a:extLst>
          </p:cNvPr>
          <p:cNvSpPr txBox="1"/>
          <p:nvPr/>
        </p:nvSpPr>
        <p:spPr>
          <a:xfrm>
            <a:off x="4103080" y="2705964"/>
            <a:ext cx="3282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38AEA3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  <a:t>문제 상황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630D81-842A-ACAC-E788-AAD7863F4039}"/>
              </a:ext>
            </a:extLst>
          </p:cNvPr>
          <p:cNvSpPr txBox="1"/>
          <p:nvPr/>
        </p:nvSpPr>
        <p:spPr>
          <a:xfrm>
            <a:off x="679937" y="3922725"/>
            <a:ext cx="1711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8AEA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000" dirty="0">
              <a:solidFill>
                <a:srgbClr val="38AEA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3A5F871-241B-D999-C026-E640B9895E1F}"/>
              </a:ext>
            </a:extLst>
          </p:cNvPr>
          <p:cNvSpPr/>
          <p:nvPr/>
        </p:nvSpPr>
        <p:spPr>
          <a:xfrm>
            <a:off x="2649414" y="3574775"/>
            <a:ext cx="6141600" cy="1711565"/>
          </a:xfrm>
          <a:prstGeom prst="roundRect">
            <a:avLst/>
          </a:prstGeom>
          <a:ln w="101600">
            <a:solidFill>
              <a:srgbClr val="5DD1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5DD1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DLaM Display" panose="02010000000000000000" pitchFamily="2" charset="0"/>
              </a:rPr>
              <a:t>고독사 비율 증가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6D226F-0853-64ED-EBDA-22554736454D}"/>
              </a:ext>
            </a:extLst>
          </p:cNvPr>
          <p:cNvSpPr txBox="1"/>
          <p:nvPr/>
        </p:nvSpPr>
        <p:spPr>
          <a:xfrm>
            <a:off x="11781693" y="2693551"/>
            <a:ext cx="3282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38AEA3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  <a:t>해결 방안</a:t>
            </a: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E77216FD-8B8A-39E4-7D1C-2AA2619EC601}"/>
              </a:ext>
            </a:extLst>
          </p:cNvPr>
          <p:cNvSpPr/>
          <p:nvPr/>
        </p:nvSpPr>
        <p:spPr>
          <a:xfrm rot="5400000">
            <a:off x="9245325" y="4271754"/>
            <a:ext cx="503325" cy="317603"/>
          </a:xfrm>
          <a:prstGeom prst="triangle">
            <a:avLst/>
          </a:prstGeom>
          <a:solidFill>
            <a:srgbClr val="236F68"/>
          </a:solidFill>
          <a:ln>
            <a:solidFill>
              <a:srgbClr val="38AE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32B381E-9D8A-2634-F5E7-E5EB98EC25E9}"/>
              </a:ext>
            </a:extLst>
          </p:cNvPr>
          <p:cNvSpPr/>
          <p:nvPr/>
        </p:nvSpPr>
        <p:spPr>
          <a:xfrm>
            <a:off x="10281138" y="3574775"/>
            <a:ext cx="6142895" cy="1711565"/>
          </a:xfrm>
          <a:prstGeom prst="roundRect">
            <a:avLst/>
          </a:prstGeom>
          <a:solidFill>
            <a:srgbClr val="5DD1C4"/>
          </a:solidFill>
          <a:ln w="101600">
            <a:solidFill>
              <a:srgbClr val="5DD1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카메라를 이용한 상황 확인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3207E4-7AC3-68FB-5F19-DE5076F3B7E6}"/>
              </a:ext>
            </a:extLst>
          </p:cNvPr>
          <p:cNvCxnSpPr>
            <a:cxnSpLocks/>
          </p:cNvCxnSpPr>
          <p:nvPr/>
        </p:nvCxnSpPr>
        <p:spPr>
          <a:xfrm>
            <a:off x="3094894" y="2985939"/>
            <a:ext cx="1512280" cy="23447"/>
          </a:xfrm>
          <a:prstGeom prst="line">
            <a:avLst/>
          </a:prstGeom>
          <a:ln w="38100">
            <a:solidFill>
              <a:srgbClr val="38AEA3"/>
            </a:solidFill>
            <a:rou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F97FED3-5701-43E7-CDE3-3FFDD4D51E6B}"/>
              </a:ext>
            </a:extLst>
          </p:cNvPr>
          <p:cNvSpPr txBox="1"/>
          <p:nvPr/>
        </p:nvSpPr>
        <p:spPr>
          <a:xfrm>
            <a:off x="679937" y="6567880"/>
            <a:ext cx="1711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8AEA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6000" dirty="0">
              <a:solidFill>
                <a:srgbClr val="38AEA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1871E45-7434-80D9-E7B1-A47D2BF9AB07}"/>
              </a:ext>
            </a:extLst>
          </p:cNvPr>
          <p:cNvSpPr/>
          <p:nvPr/>
        </p:nvSpPr>
        <p:spPr>
          <a:xfrm>
            <a:off x="2649414" y="6219930"/>
            <a:ext cx="6141600" cy="1711565"/>
          </a:xfrm>
          <a:prstGeom prst="roundRect">
            <a:avLst/>
          </a:prstGeom>
          <a:ln w="101600">
            <a:solidFill>
              <a:srgbClr val="5DD1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5DD1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DLaM Display" panose="02010000000000000000" pitchFamily="2" charset="0"/>
              </a:rPr>
              <a:t>IP</a:t>
            </a:r>
            <a:r>
              <a:rPr lang="ko-KR" altLang="en-US" sz="3200" b="1" dirty="0">
                <a:solidFill>
                  <a:srgbClr val="5DD1C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DLaM Display" panose="02010000000000000000" pitchFamily="2" charset="0"/>
              </a:rPr>
              <a:t>카메라 해킹 위험</a:t>
            </a: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4D68EA84-0B25-A723-DA7A-00049714180D}"/>
              </a:ext>
            </a:extLst>
          </p:cNvPr>
          <p:cNvSpPr/>
          <p:nvPr/>
        </p:nvSpPr>
        <p:spPr>
          <a:xfrm rot="5400000">
            <a:off x="9245325" y="6916909"/>
            <a:ext cx="503325" cy="317603"/>
          </a:xfrm>
          <a:prstGeom prst="triangle">
            <a:avLst/>
          </a:prstGeom>
          <a:solidFill>
            <a:srgbClr val="236F68"/>
          </a:solidFill>
          <a:ln>
            <a:solidFill>
              <a:srgbClr val="38AE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B8E13A8-FBF2-E233-C01D-39033F866CA1}"/>
              </a:ext>
            </a:extLst>
          </p:cNvPr>
          <p:cNvSpPr/>
          <p:nvPr/>
        </p:nvSpPr>
        <p:spPr>
          <a:xfrm>
            <a:off x="10281138" y="6219930"/>
            <a:ext cx="6142895" cy="1711565"/>
          </a:xfrm>
          <a:prstGeom prst="roundRect">
            <a:avLst/>
          </a:prstGeom>
          <a:solidFill>
            <a:srgbClr val="5DD1C4"/>
          </a:solidFill>
          <a:ln w="101600">
            <a:solidFill>
              <a:srgbClr val="5DD1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실제 영상 아닌 스켈레톤 형식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56B0E8-5EE1-934A-A9C7-E34E1E143F02}"/>
              </a:ext>
            </a:extLst>
          </p:cNvPr>
          <p:cNvSpPr txBox="1"/>
          <p:nvPr/>
        </p:nvSpPr>
        <p:spPr>
          <a:xfrm>
            <a:off x="664259" y="3922725"/>
            <a:ext cx="1711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8AEA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000" dirty="0">
              <a:solidFill>
                <a:srgbClr val="38AEA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5A2E5E9-9525-18DD-7B91-E54626DA3216}"/>
              </a:ext>
            </a:extLst>
          </p:cNvPr>
          <p:cNvCxnSpPr>
            <a:cxnSpLocks/>
          </p:cNvCxnSpPr>
          <p:nvPr/>
        </p:nvCxnSpPr>
        <p:spPr>
          <a:xfrm flipV="1">
            <a:off x="6881447" y="2985938"/>
            <a:ext cx="1512280" cy="11724"/>
          </a:xfrm>
          <a:prstGeom prst="line">
            <a:avLst/>
          </a:prstGeom>
          <a:ln w="38100">
            <a:solidFill>
              <a:srgbClr val="38AEA3"/>
            </a:solidFill>
            <a:rou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A57B6F2-341A-CF33-D4E8-155752A43EB3}"/>
              </a:ext>
            </a:extLst>
          </p:cNvPr>
          <p:cNvCxnSpPr>
            <a:cxnSpLocks/>
          </p:cNvCxnSpPr>
          <p:nvPr/>
        </p:nvCxnSpPr>
        <p:spPr>
          <a:xfrm flipV="1">
            <a:off x="10902461" y="3009385"/>
            <a:ext cx="1383326" cy="11723"/>
          </a:xfrm>
          <a:prstGeom prst="line">
            <a:avLst/>
          </a:prstGeom>
          <a:ln w="38100">
            <a:solidFill>
              <a:srgbClr val="38AEA3"/>
            </a:solidFill>
            <a:rou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73B026F-C7E1-B167-6C70-DCE3BB07FBD2}"/>
              </a:ext>
            </a:extLst>
          </p:cNvPr>
          <p:cNvCxnSpPr>
            <a:cxnSpLocks/>
          </p:cNvCxnSpPr>
          <p:nvPr/>
        </p:nvCxnSpPr>
        <p:spPr>
          <a:xfrm>
            <a:off x="14560060" y="2997661"/>
            <a:ext cx="1512280" cy="23447"/>
          </a:xfrm>
          <a:prstGeom prst="line">
            <a:avLst/>
          </a:prstGeom>
          <a:ln w="38100">
            <a:solidFill>
              <a:srgbClr val="38AEA3"/>
            </a:solidFill>
            <a:rou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822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2.1 </a:t>
            </a:r>
            <a:r>
              <a:rPr lang="ko-KR" altLang="en-US" dirty="0"/>
              <a:t>개발목표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tx1"/>
                </a:solidFill>
              </a:rPr>
              <a:t> </a:t>
            </a:r>
            <a:r>
              <a:rPr lang="ko-KR" altLang="en-US" sz="3200" b="0" i="0" u="none" strike="noStrike" dirty="0">
                <a:solidFill>
                  <a:srgbClr val="FF0000"/>
                </a:solidFill>
              </a:rPr>
              <a:t>고독사 및 고령화</a:t>
            </a:r>
            <a:r>
              <a:rPr lang="ko-KR" altLang="en-US" sz="3200" b="0" i="0" u="none" strike="noStrike" dirty="0">
                <a:solidFill>
                  <a:schemeClr val="tx1"/>
                </a:solidFill>
              </a:rPr>
              <a:t>로 인한 사회적인 문제가 발생하고 있으며</a:t>
            </a:r>
            <a:r>
              <a:rPr lang="en-US" altLang="ko-KR" sz="3200" b="0" i="0" u="none" strike="noStrike" dirty="0">
                <a:solidFill>
                  <a:schemeClr val="tx1"/>
                </a:solidFill>
              </a:rPr>
              <a:t> </a:t>
            </a:r>
            <a:r>
              <a:rPr lang="ko-KR" altLang="en-US" sz="3200" b="0" i="0" u="none" strike="noStrike" dirty="0">
                <a:solidFill>
                  <a:schemeClr val="tx1"/>
                </a:solidFill>
              </a:rPr>
              <a:t>이를 해결하기 위해 </a:t>
            </a:r>
            <a:r>
              <a:rPr lang="en-US" altLang="ko-KR" sz="3200" b="0" i="0" u="none" strike="noStrike" dirty="0">
                <a:solidFill>
                  <a:schemeClr val="tx1"/>
                </a:solidFill>
              </a:rPr>
              <a:t>IP</a:t>
            </a:r>
            <a:r>
              <a:rPr lang="ko-KR" altLang="en-US" sz="3200" b="0" i="0" u="none" strike="noStrike" dirty="0">
                <a:solidFill>
                  <a:schemeClr val="tx1"/>
                </a:solidFill>
              </a:rPr>
              <a:t>카메라를 이용한 실시간 감시 시스템을 이용하되 실제 영상이 아닌 자세 추정에 사용되는 스켈레톤 형식을 보여주면서 해킹으로 인한 </a:t>
            </a:r>
            <a:r>
              <a:rPr lang="ko-KR" altLang="en-US" sz="3200" b="0" i="0" u="none" strike="noStrike" dirty="0">
                <a:solidFill>
                  <a:srgbClr val="FF0000"/>
                </a:solidFill>
              </a:rPr>
              <a:t>사생활 침해</a:t>
            </a:r>
            <a:r>
              <a:rPr lang="ko-KR" altLang="en-US" sz="3200" b="0" i="0" u="none" strike="noStrike" dirty="0">
                <a:solidFill>
                  <a:schemeClr val="tx1"/>
                </a:solidFill>
              </a:rPr>
              <a:t>를 예방할 수 있도록 제작한다</a:t>
            </a:r>
            <a:r>
              <a:rPr lang="en-US" altLang="ko-KR" sz="3200" b="0" i="0" u="none" strike="noStrike" dirty="0">
                <a:solidFill>
                  <a:schemeClr val="tx1"/>
                </a:solidFill>
              </a:rPr>
              <a:t>.</a:t>
            </a:r>
            <a:endParaRPr lang="ko-KR" altLang="en-US" dirty="0"/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E6CABB-520F-4C5D-66B5-EB1B93001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17974" y="5643928"/>
            <a:ext cx="4120132" cy="4120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44E7E5-8EC7-50D2-6ABC-DD9E04BA6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74313" y="5713104"/>
            <a:ext cx="3228975" cy="3981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50879" y="1761100"/>
            <a:ext cx="16309074" cy="7858125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 2.1.1 </a:t>
            </a:r>
            <a:r>
              <a:rPr lang="ko-KR" altLang="en-US" dirty="0"/>
              <a:t>시장분석</a:t>
            </a:r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A844F-EF70-63C3-A80C-F8C856AAF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47" y="3155676"/>
            <a:ext cx="6850569" cy="39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705C0-66D0-C241-9594-A81ACE08D56A}"/>
              </a:ext>
            </a:extLst>
          </p:cNvPr>
          <p:cNvSpPr txBox="1"/>
          <p:nvPr/>
        </p:nvSpPr>
        <p:spPr>
          <a:xfrm>
            <a:off x="928047" y="7356285"/>
            <a:ext cx="6973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한국전자통신연구원에서 제작한 </a:t>
            </a:r>
            <a:r>
              <a:rPr lang="ko-KR" altLang="en-US" sz="3200" b="1" dirty="0" err="1"/>
              <a:t>딥뷰</a:t>
            </a:r>
            <a:endParaRPr lang="ko-KR" altLang="en-US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2677FC-1B8F-934E-969E-24BD865D0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168" y="2978582"/>
            <a:ext cx="5228493" cy="4180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CAB9DF-EEF8-949D-41DB-69E0F09F2565}"/>
              </a:ext>
            </a:extLst>
          </p:cNvPr>
          <p:cNvSpPr txBox="1"/>
          <p:nvPr/>
        </p:nvSpPr>
        <p:spPr>
          <a:xfrm>
            <a:off x="10309881" y="7356285"/>
            <a:ext cx="5625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LG</a:t>
            </a:r>
            <a:r>
              <a:rPr lang="ko-KR" altLang="en-US" sz="3200" b="1" dirty="0"/>
              <a:t>에서 제작한 스마트 레이더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3D7C4-E564-22A9-8EA4-8CEA69091793}"/>
              </a:ext>
            </a:extLst>
          </p:cNvPr>
          <p:cNvSpPr txBox="1"/>
          <p:nvPr/>
        </p:nvSpPr>
        <p:spPr>
          <a:xfrm>
            <a:off x="928047" y="8042912"/>
            <a:ext cx="72101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/>
              <a:t>-</a:t>
            </a:r>
            <a:r>
              <a:rPr lang="ko-KR" altLang="en-US" sz="2400" b="1" dirty="0"/>
              <a:t> 실시간 탐지로 이상 상황 발생시 관제센터에 알림</a:t>
            </a:r>
            <a:endParaRPr lang="en-US" altLang="ko-KR" sz="2400" b="1" dirty="0"/>
          </a:p>
          <a:p>
            <a:pPr>
              <a:defRPr/>
            </a:pPr>
            <a:r>
              <a:rPr lang="en-US" altLang="ko-KR" sz="2400" b="1" dirty="0"/>
              <a:t>-</a:t>
            </a:r>
            <a:r>
              <a:rPr lang="ko-KR" altLang="en-US" sz="2400" b="1" dirty="0"/>
              <a:t> 사람의 자세를 여섯 가지로 나누어 정확히 인식</a:t>
            </a:r>
            <a:endParaRPr lang="en-US" altLang="ko-KR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F8EA7-3997-07F4-4A69-9BB32AA3B81D}"/>
              </a:ext>
            </a:extLst>
          </p:cNvPr>
          <p:cNvSpPr txBox="1"/>
          <p:nvPr/>
        </p:nvSpPr>
        <p:spPr>
          <a:xfrm>
            <a:off x="10309882" y="8042912"/>
            <a:ext cx="562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레이더를 사용하여 사생활 보호</a:t>
            </a:r>
            <a:endParaRPr lang="en-US" altLang="ko-KR" sz="2400" b="1" dirty="0"/>
          </a:p>
          <a:p>
            <a:pPr>
              <a:defRPr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사람의 상태를 </a:t>
            </a:r>
            <a:r>
              <a:rPr lang="ko-KR" altLang="en-US" sz="2400" b="1" dirty="0" err="1"/>
              <a:t>픽토그램으로</a:t>
            </a:r>
            <a:r>
              <a:rPr lang="ko-KR" altLang="en-US" sz="2400" b="1" dirty="0"/>
              <a:t> 표시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840093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1-1.</a:t>
            </a:r>
            <a:r>
              <a:rPr lang="ko-KR" altLang="en-US" dirty="0"/>
              <a:t> 모듈 외형 선정</a:t>
            </a:r>
            <a:br>
              <a:rPr lang="ko-KR" altLang="en-US" dirty="0"/>
            </a:b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F1FF3-7B91-D3E0-06B4-12409B0F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68" y="3956460"/>
            <a:ext cx="9569742" cy="573842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0545B60-53B4-C782-8FD2-F8FC349289AC}"/>
              </a:ext>
            </a:extLst>
          </p:cNvPr>
          <p:cNvSpPr/>
          <p:nvPr/>
        </p:nvSpPr>
        <p:spPr>
          <a:xfrm>
            <a:off x="7120328" y="6882356"/>
            <a:ext cx="2636396" cy="26363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0F13AF7-39D5-8951-7004-AEE7126C4655}"/>
              </a:ext>
            </a:extLst>
          </p:cNvPr>
          <p:cNvSpPr/>
          <p:nvPr/>
        </p:nvSpPr>
        <p:spPr>
          <a:xfrm>
            <a:off x="6010119" y="4075678"/>
            <a:ext cx="2398427" cy="23984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준비 경과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2.2 </a:t>
            </a:r>
            <a:r>
              <a:rPr lang="ko-KR" altLang="en-US" dirty="0"/>
              <a:t>현재 진행 사항</a:t>
            </a:r>
            <a:br>
              <a:rPr lang="ko-KR" altLang="en-US" dirty="0"/>
            </a:br>
            <a:r>
              <a:rPr lang="en-US" altLang="ko-KR" dirty="0"/>
              <a:t>1-2.</a:t>
            </a:r>
            <a:r>
              <a:rPr lang="ko-KR" altLang="en-US" dirty="0"/>
              <a:t> 모듈 외형 모델링 및 출력</a:t>
            </a:r>
            <a:br>
              <a:rPr lang="ko-KR" altLang="en-US" dirty="0"/>
            </a:b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/>
          </a:p>
          <a:p>
            <a:pPr marL="457200" lvl="1" indent="0">
              <a:buNone/>
              <a:defRPr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FFD3A2-9921-A8D4-7AF0-98F9F4C68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3906338"/>
            <a:ext cx="4958621" cy="37189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854900-0685-98E5-8D6D-1E37BE89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878" y="6347809"/>
            <a:ext cx="3062870" cy="2912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B55DB0-36E5-1CB4-AC68-7D985E8C1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240" y="1836759"/>
            <a:ext cx="3414647" cy="3524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5142A8-E4DD-C9F8-40B8-131EE2B69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821" b="3973"/>
          <a:stretch/>
        </p:blipFill>
        <p:spPr>
          <a:xfrm>
            <a:off x="13361814" y="6347809"/>
            <a:ext cx="3213072" cy="2912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7508F-36DB-FF45-2A5D-0FECED37101C}"/>
              </a:ext>
            </a:extLst>
          </p:cNvPr>
          <p:cNvSpPr txBox="1"/>
          <p:nvPr/>
        </p:nvSpPr>
        <p:spPr>
          <a:xfrm>
            <a:off x="12576748" y="560090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시안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6514B-8D63-5201-AA5A-DDD34E4DD8C4}"/>
              </a:ext>
            </a:extLst>
          </p:cNvPr>
          <p:cNvSpPr txBox="1"/>
          <p:nvPr/>
        </p:nvSpPr>
        <p:spPr>
          <a:xfrm>
            <a:off x="12576748" y="952751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시안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나눔바른고딕"/>
        <a:cs typeface=""/>
      </a:majorFont>
      <a:minorFont>
        <a:latin typeface="맑은 고딕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1414</Words>
  <Application>Microsoft Office PowerPoint</Application>
  <PresentationFormat>사용자 지정</PresentationFormat>
  <Paragraphs>230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HY헤드라인M</vt:lpstr>
      <vt:lpstr>KoPub돋움체 Bold</vt:lpstr>
      <vt:lpstr>NanumGothic</vt:lpstr>
      <vt:lpstr>나눔고딕 ExtraBold</vt:lpstr>
      <vt:lpstr>나눔바른고딕</vt:lpstr>
      <vt:lpstr>나눔스퀘어 ExtraBold</vt:lpstr>
      <vt:lpstr>나눔스퀘어라운드 Bold</vt:lpstr>
      <vt:lpstr>맑은 고딕</vt:lpstr>
      <vt:lpstr>ADLaM Display</vt:lpstr>
      <vt:lpstr>Arial</vt:lpstr>
      <vt:lpstr>Office Theme</vt:lpstr>
      <vt:lpstr>PowerPoint 프레젠테이션</vt:lpstr>
      <vt:lpstr>1. 프로젝트 개요</vt:lpstr>
      <vt:lpstr>1. 프로젝트 개요</vt:lpstr>
      <vt:lpstr>1. 프로젝트 개요</vt:lpstr>
      <vt:lpstr>1. 프로젝트 개요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2. 프로젝트 준비 경과</vt:lpstr>
      <vt:lpstr>3. 활용 방안</vt:lpstr>
      <vt:lpstr>4. 자료 출처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규승 하</cp:lastModifiedBy>
  <cp:revision>309</cp:revision>
  <dcterms:created xsi:type="dcterms:W3CDTF">2021-05-27T14:34:04Z</dcterms:created>
  <dcterms:modified xsi:type="dcterms:W3CDTF">2024-08-23T01:13:12Z</dcterms:modified>
  <cp:version/>
</cp:coreProperties>
</file>